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88"/>
  </p:notesMasterIdLst>
  <p:sldIdLst>
    <p:sldId id="358" r:id="rId2"/>
    <p:sldId id="476" r:id="rId3"/>
    <p:sldId id="455" r:id="rId4"/>
    <p:sldId id="478" r:id="rId5"/>
    <p:sldId id="472" r:id="rId6"/>
    <p:sldId id="469" r:id="rId7"/>
    <p:sldId id="456" r:id="rId8"/>
    <p:sldId id="471" r:id="rId9"/>
    <p:sldId id="480" r:id="rId10"/>
    <p:sldId id="481" r:id="rId11"/>
    <p:sldId id="552" r:id="rId12"/>
    <p:sldId id="479" r:id="rId13"/>
    <p:sldId id="475" r:id="rId14"/>
    <p:sldId id="505" r:id="rId15"/>
    <p:sldId id="506" r:id="rId16"/>
    <p:sldId id="507" r:id="rId17"/>
    <p:sldId id="509" r:id="rId18"/>
    <p:sldId id="510" r:id="rId19"/>
    <p:sldId id="511" r:id="rId20"/>
    <p:sldId id="512" r:id="rId21"/>
    <p:sldId id="513" r:id="rId22"/>
    <p:sldId id="515" r:id="rId23"/>
    <p:sldId id="514" r:id="rId24"/>
    <p:sldId id="516" r:id="rId25"/>
    <p:sldId id="518" r:id="rId26"/>
    <p:sldId id="517" r:id="rId27"/>
    <p:sldId id="519" r:id="rId28"/>
    <p:sldId id="521" r:id="rId29"/>
    <p:sldId id="522" r:id="rId30"/>
    <p:sldId id="523" r:id="rId31"/>
    <p:sldId id="524" r:id="rId32"/>
    <p:sldId id="525" r:id="rId33"/>
    <p:sldId id="526" r:id="rId34"/>
    <p:sldId id="527" r:id="rId35"/>
    <p:sldId id="529" r:id="rId36"/>
    <p:sldId id="553" r:id="rId37"/>
    <p:sldId id="530" r:id="rId38"/>
    <p:sldId id="531" r:id="rId39"/>
    <p:sldId id="532" r:id="rId40"/>
    <p:sldId id="533" r:id="rId41"/>
    <p:sldId id="534" r:id="rId42"/>
    <p:sldId id="535" r:id="rId43"/>
    <p:sldId id="539" r:id="rId44"/>
    <p:sldId id="540" r:id="rId45"/>
    <p:sldId id="541" r:id="rId46"/>
    <p:sldId id="536" r:id="rId47"/>
    <p:sldId id="537" r:id="rId48"/>
    <p:sldId id="538" r:id="rId49"/>
    <p:sldId id="542" r:id="rId50"/>
    <p:sldId id="543" r:id="rId51"/>
    <p:sldId id="544" r:id="rId52"/>
    <p:sldId id="545" r:id="rId53"/>
    <p:sldId id="546" r:id="rId54"/>
    <p:sldId id="547" r:id="rId55"/>
    <p:sldId id="548" r:id="rId56"/>
    <p:sldId id="549" r:id="rId57"/>
    <p:sldId id="550" r:id="rId58"/>
    <p:sldId id="551" r:id="rId59"/>
    <p:sldId id="554" r:id="rId60"/>
    <p:sldId id="555" r:id="rId61"/>
    <p:sldId id="556" r:id="rId62"/>
    <p:sldId id="557" r:id="rId63"/>
    <p:sldId id="558" r:id="rId64"/>
    <p:sldId id="559" r:id="rId65"/>
    <p:sldId id="504" r:id="rId66"/>
    <p:sldId id="482" r:id="rId67"/>
    <p:sldId id="484" r:id="rId68"/>
    <p:sldId id="485" r:id="rId69"/>
    <p:sldId id="486" r:id="rId70"/>
    <p:sldId id="492" r:id="rId71"/>
    <p:sldId id="487" r:id="rId72"/>
    <p:sldId id="488" r:id="rId73"/>
    <p:sldId id="489" r:id="rId74"/>
    <p:sldId id="490" r:id="rId75"/>
    <p:sldId id="493" r:id="rId76"/>
    <p:sldId id="494" r:id="rId77"/>
    <p:sldId id="491" r:id="rId78"/>
    <p:sldId id="495" r:id="rId79"/>
    <p:sldId id="496" r:id="rId80"/>
    <p:sldId id="497" r:id="rId81"/>
    <p:sldId id="500" r:id="rId82"/>
    <p:sldId id="498" r:id="rId83"/>
    <p:sldId id="499" r:id="rId84"/>
    <p:sldId id="501" r:id="rId85"/>
    <p:sldId id="502" r:id="rId86"/>
    <p:sldId id="503" r:id="rId87"/>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789"/>
    <p:restoredTop sz="85273"/>
  </p:normalViewPr>
  <p:slideViewPr>
    <p:cSldViewPr snapToGrid="0" snapToObjects="1">
      <p:cViewPr varScale="1">
        <p:scale>
          <a:sx n="78" d="100"/>
          <a:sy n="78" d="100"/>
        </p:scale>
        <p:origin x="184" y="2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90" Type="http://schemas.openxmlformats.org/officeDocument/2006/relationships/viewProps" Target="viewProps.xml"/><Relationship Id="rId91" Type="http://schemas.openxmlformats.org/officeDocument/2006/relationships/theme" Target="theme/theme1.xml"/><Relationship Id="rId92" Type="http://schemas.openxmlformats.org/officeDocument/2006/relationships/tableStyles" Target="tableStyles.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notesMaster" Target="notesMasters/notesMaster1.xml"/><Relationship Id="rId89"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4/30/19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5129284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9779052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17952214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1118038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629823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15686728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1040652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253826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6700282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1341905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5544088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4522211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5262775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4774245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1162803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13049028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16471862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7071481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7316514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43</a:t>
            </a:fld>
            <a:endParaRPr lang="en-US"/>
          </a:p>
        </p:txBody>
      </p:sp>
    </p:spTree>
    <p:extLst>
      <p:ext uri="{BB962C8B-B14F-4D97-AF65-F5344CB8AC3E}">
        <p14:creationId xmlns:p14="http://schemas.microsoft.com/office/powerpoint/2010/main" val="3931598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10029164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a:t>
            </a:fld>
            <a:endParaRPr lang="en-US"/>
          </a:p>
        </p:txBody>
      </p:sp>
    </p:spTree>
    <p:extLst>
      <p:ext uri="{BB962C8B-B14F-4D97-AF65-F5344CB8AC3E}">
        <p14:creationId xmlns:p14="http://schemas.microsoft.com/office/powerpoint/2010/main" val="13449363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45</a:t>
            </a:fld>
            <a:endParaRPr lang="en-US"/>
          </a:p>
        </p:txBody>
      </p:sp>
    </p:spTree>
    <p:extLst>
      <p:ext uri="{BB962C8B-B14F-4D97-AF65-F5344CB8AC3E}">
        <p14:creationId xmlns:p14="http://schemas.microsoft.com/office/powerpoint/2010/main" val="3254677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1897509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47</a:t>
            </a:fld>
            <a:endParaRPr lang="en-US"/>
          </a:p>
        </p:txBody>
      </p:sp>
    </p:spTree>
    <p:extLst>
      <p:ext uri="{BB962C8B-B14F-4D97-AF65-F5344CB8AC3E}">
        <p14:creationId xmlns:p14="http://schemas.microsoft.com/office/powerpoint/2010/main" val="17850238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48</a:t>
            </a:fld>
            <a:endParaRPr lang="en-US"/>
          </a:p>
        </p:txBody>
      </p:sp>
    </p:spTree>
    <p:extLst>
      <p:ext uri="{BB962C8B-B14F-4D97-AF65-F5344CB8AC3E}">
        <p14:creationId xmlns:p14="http://schemas.microsoft.com/office/powerpoint/2010/main" val="4805143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49</a:t>
            </a:fld>
            <a:endParaRPr lang="en-US"/>
          </a:p>
        </p:txBody>
      </p:sp>
    </p:spTree>
    <p:extLst>
      <p:ext uri="{BB962C8B-B14F-4D97-AF65-F5344CB8AC3E}">
        <p14:creationId xmlns:p14="http://schemas.microsoft.com/office/powerpoint/2010/main" val="5161538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50</a:t>
            </a:fld>
            <a:endParaRPr lang="en-US"/>
          </a:p>
        </p:txBody>
      </p:sp>
    </p:spTree>
    <p:extLst>
      <p:ext uri="{BB962C8B-B14F-4D97-AF65-F5344CB8AC3E}">
        <p14:creationId xmlns:p14="http://schemas.microsoft.com/office/powerpoint/2010/main" val="21189334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51</a:t>
            </a:fld>
            <a:endParaRPr lang="en-US"/>
          </a:p>
        </p:txBody>
      </p:sp>
    </p:spTree>
    <p:extLst>
      <p:ext uri="{BB962C8B-B14F-4D97-AF65-F5344CB8AC3E}">
        <p14:creationId xmlns:p14="http://schemas.microsoft.com/office/powerpoint/2010/main" val="11706915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52</a:t>
            </a:fld>
            <a:endParaRPr lang="en-US"/>
          </a:p>
        </p:txBody>
      </p:sp>
    </p:spTree>
    <p:extLst>
      <p:ext uri="{BB962C8B-B14F-4D97-AF65-F5344CB8AC3E}">
        <p14:creationId xmlns:p14="http://schemas.microsoft.com/office/powerpoint/2010/main" val="16058931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53</a:t>
            </a:fld>
            <a:endParaRPr lang="en-US"/>
          </a:p>
        </p:txBody>
      </p:sp>
    </p:spTree>
    <p:extLst>
      <p:ext uri="{BB962C8B-B14F-4D97-AF65-F5344CB8AC3E}">
        <p14:creationId xmlns:p14="http://schemas.microsoft.com/office/powerpoint/2010/main" val="8073853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54</a:t>
            </a:fld>
            <a:endParaRPr lang="en-US"/>
          </a:p>
        </p:txBody>
      </p:sp>
    </p:spTree>
    <p:extLst>
      <p:ext uri="{BB962C8B-B14F-4D97-AF65-F5344CB8AC3E}">
        <p14:creationId xmlns:p14="http://schemas.microsoft.com/office/powerpoint/2010/main" val="659600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a:t>
            </a:fld>
            <a:endParaRPr lang="en-US"/>
          </a:p>
        </p:txBody>
      </p:sp>
    </p:spTree>
    <p:extLst>
      <p:ext uri="{BB962C8B-B14F-4D97-AF65-F5344CB8AC3E}">
        <p14:creationId xmlns:p14="http://schemas.microsoft.com/office/powerpoint/2010/main" val="13410101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55</a:t>
            </a:fld>
            <a:endParaRPr lang="en-US"/>
          </a:p>
        </p:txBody>
      </p:sp>
    </p:spTree>
    <p:extLst>
      <p:ext uri="{BB962C8B-B14F-4D97-AF65-F5344CB8AC3E}">
        <p14:creationId xmlns:p14="http://schemas.microsoft.com/office/powerpoint/2010/main" val="186901255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56</a:t>
            </a:fld>
            <a:endParaRPr lang="en-US"/>
          </a:p>
        </p:txBody>
      </p:sp>
    </p:spTree>
    <p:extLst>
      <p:ext uri="{BB962C8B-B14F-4D97-AF65-F5344CB8AC3E}">
        <p14:creationId xmlns:p14="http://schemas.microsoft.com/office/powerpoint/2010/main" val="13519768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57</a:t>
            </a:fld>
            <a:endParaRPr lang="en-US"/>
          </a:p>
        </p:txBody>
      </p:sp>
    </p:spTree>
    <p:extLst>
      <p:ext uri="{BB962C8B-B14F-4D97-AF65-F5344CB8AC3E}">
        <p14:creationId xmlns:p14="http://schemas.microsoft.com/office/powerpoint/2010/main" val="1655522818"/>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58</a:t>
            </a:fld>
            <a:endParaRPr lang="en-US"/>
          </a:p>
        </p:txBody>
      </p:sp>
    </p:spTree>
    <p:extLst>
      <p:ext uri="{BB962C8B-B14F-4D97-AF65-F5344CB8AC3E}">
        <p14:creationId xmlns:p14="http://schemas.microsoft.com/office/powerpoint/2010/main" val="156874115"/>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60</a:t>
            </a:fld>
            <a:endParaRPr lang="en-US"/>
          </a:p>
        </p:txBody>
      </p:sp>
    </p:spTree>
    <p:extLst>
      <p:ext uri="{BB962C8B-B14F-4D97-AF65-F5344CB8AC3E}">
        <p14:creationId xmlns:p14="http://schemas.microsoft.com/office/powerpoint/2010/main" val="37513430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61</a:t>
            </a:fld>
            <a:endParaRPr lang="en-US"/>
          </a:p>
        </p:txBody>
      </p:sp>
    </p:spTree>
    <p:extLst>
      <p:ext uri="{BB962C8B-B14F-4D97-AF65-F5344CB8AC3E}">
        <p14:creationId xmlns:p14="http://schemas.microsoft.com/office/powerpoint/2010/main" val="813564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62</a:t>
            </a:fld>
            <a:endParaRPr lang="en-US"/>
          </a:p>
        </p:txBody>
      </p:sp>
    </p:spTree>
    <p:extLst>
      <p:ext uri="{BB962C8B-B14F-4D97-AF65-F5344CB8AC3E}">
        <p14:creationId xmlns:p14="http://schemas.microsoft.com/office/powerpoint/2010/main" val="12189886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63</a:t>
            </a:fld>
            <a:endParaRPr lang="en-US"/>
          </a:p>
        </p:txBody>
      </p:sp>
    </p:spTree>
    <p:extLst>
      <p:ext uri="{BB962C8B-B14F-4D97-AF65-F5344CB8AC3E}">
        <p14:creationId xmlns:p14="http://schemas.microsoft.com/office/powerpoint/2010/main" val="6308870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64</a:t>
            </a:fld>
            <a:endParaRPr lang="en-US"/>
          </a:p>
        </p:txBody>
      </p:sp>
    </p:spTree>
    <p:extLst>
      <p:ext uri="{BB962C8B-B14F-4D97-AF65-F5344CB8AC3E}">
        <p14:creationId xmlns:p14="http://schemas.microsoft.com/office/powerpoint/2010/main" val="7433218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66</a:t>
            </a:fld>
            <a:endParaRPr lang="en-US"/>
          </a:p>
        </p:txBody>
      </p:sp>
    </p:spTree>
    <p:extLst>
      <p:ext uri="{BB962C8B-B14F-4D97-AF65-F5344CB8AC3E}">
        <p14:creationId xmlns:p14="http://schemas.microsoft.com/office/powerpoint/2010/main" val="63487754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6</a:t>
            </a:fld>
            <a:endParaRPr lang="en-US"/>
          </a:p>
        </p:txBody>
      </p:sp>
    </p:spTree>
    <p:extLst>
      <p:ext uri="{BB962C8B-B14F-4D97-AF65-F5344CB8AC3E}">
        <p14:creationId xmlns:p14="http://schemas.microsoft.com/office/powerpoint/2010/main" val="172073300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67</a:t>
            </a:fld>
            <a:endParaRPr lang="en-US"/>
          </a:p>
        </p:txBody>
      </p:sp>
    </p:spTree>
    <p:extLst>
      <p:ext uri="{BB962C8B-B14F-4D97-AF65-F5344CB8AC3E}">
        <p14:creationId xmlns:p14="http://schemas.microsoft.com/office/powerpoint/2010/main" val="799516667"/>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68</a:t>
            </a:fld>
            <a:endParaRPr lang="en-US"/>
          </a:p>
        </p:txBody>
      </p:sp>
    </p:spTree>
    <p:extLst>
      <p:ext uri="{BB962C8B-B14F-4D97-AF65-F5344CB8AC3E}">
        <p14:creationId xmlns:p14="http://schemas.microsoft.com/office/powerpoint/2010/main" val="377726999"/>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69</a:t>
            </a:fld>
            <a:endParaRPr lang="en-US"/>
          </a:p>
        </p:txBody>
      </p:sp>
    </p:spTree>
    <p:extLst>
      <p:ext uri="{BB962C8B-B14F-4D97-AF65-F5344CB8AC3E}">
        <p14:creationId xmlns:p14="http://schemas.microsoft.com/office/powerpoint/2010/main" val="440651304"/>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82</a:t>
            </a:fld>
            <a:endParaRPr lang="en-US"/>
          </a:p>
        </p:txBody>
      </p:sp>
    </p:spTree>
    <p:extLst>
      <p:ext uri="{BB962C8B-B14F-4D97-AF65-F5344CB8AC3E}">
        <p14:creationId xmlns:p14="http://schemas.microsoft.com/office/powerpoint/2010/main" val="164038631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83</a:t>
            </a:fld>
            <a:endParaRPr lang="en-US"/>
          </a:p>
        </p:txBody>
      </p:sp>
    </p:spTree>
    <p:extLst>
      <p:ext uri="{BB962C8B-B14F-4D97-AF65-F5344CB8AC3E}">
        <p14:creationId xmlns:p14="http://schemas.microsoft.com/office/powerpoint/2010/main" val="94720886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84</a:t>
            </a:fld>
            <a:endParaRPr lang="en-US"/>
          </a:p>
        </p:txBody>
      </p:sp>
    </p:spTree>
    <p:extLst>
      <p:ext uri="{BB962C8B-B14F-4D97-AF65-F5344CB8AC3E}">
        <p14:creationId xmlns:p14="http://schemas.microsoft.com/office/powerpoint/2010/main" val="945829421"/>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85</a:t>
            </a:fld>
            <a:endParaRPr lang="en-US"/>
          </a:p>
        </p:txBody>
      </p:sp>
    </p:spTree>
    <p:extLst>
      <p:ext uri="{BB962C8B-B14F-4D97-AF65-F5344CB8AC3E}">
        <p14:creationId xmlns:p14="http://schemas.microsoft.com/office/powerpoint/2010/main" val="106740306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7</a:t>
            </a:fld>
            <a:endParaRPr lang="en-US"/>
          </a:p>
        </p:txBody>
      </p:sp>
    </p:spTree>
    <p:extLst>
      <p:ext uri="{BB962C8B-B14F-4D97-AF65-F5344CB8AC3E}">
        <p14:creationId xmlns:p14="http://schemas.microsoft.com/office/powerpoint/2010/main" val="16238750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8</a:t>
            </a:fld>
            <a:endParaRPr lang="en-US"/>
          </a:p>
        </p:txBody>
      </p:sp>
    </p:spTree>
    <p:extLst>
      <p:ext uri="{BB962C8B-B14F-4D97-AF65-F5344CB8AC3E}">
        <p14:creationId xmlns:p14="http://schemas.microsoft.com/office/powerpoint/2010/main" val="1357968600"/>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21776704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368899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30/4/19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30/4/19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30/4/19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30/4/19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30/4/19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30/4/19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30/4/19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30/4/19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30/4/19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30/4/19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30/4/19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30/4/19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1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hyperlink" Target="https://www.glassdoor.com/Reviews/Yahoo-Research-Reviews-EI_IE5807.0,5_KO6,14.htm"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 Id="rId3" Type="http://schemas.openxmlformats.org/officeDocument/2006/relationships/hyperlink" Target="https://www.youtube.com/watch?v=XC31N9KbOEs" TargetMode="Externa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 Id="rId3" Type="http://schemas.openxmlformats.org/officeDocument/2006/relationships/image" Target="../media/image1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 Id="rId3" Type="http://schemas.openxmlformats.org/officeDocument/2006/relationships/image" Target="../media/image13.png"/></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 Id="rId3" Type="http://schemas.openxmlformats.org/officeDocument/2006/relationships/image" Target="../media/image14.png"/></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www.timetoast.com/timelines/linea-del-tiempo-revoluciones-industriales" TargetMode="External"/></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5.png"/></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 Id="rId3" Type="http://schemas.openxmlformats.org/officeDocument/2006/relationships/image" Target="../media/image18.png"/></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1100051" y="2021305"/>
            <a:ext cx="10058400" cy="106001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smtClean="0"/>
              <a:t>Introducción a </a:t>
            </a:r>
            <a:r>
              <a:rPr lang="es-ES" sz="5800" dirty="0" err="1" smtClean="0"/>
              <a:t>I+D+i</a:t>
            </a:r>
            <a:endParaRPr lang="en-US" sz="7100" dirty="0"/>
          </a:p>
        </p:txBody>
      </p:sp>
      <p:sp>
        <p:nvSpPr>
          <p:cNvPr id="4" name="Subtítulo 2"/>
          <p:cNvSpPr txBox="1">
            <a:spLocks/>
          </p:cNvSpPr>
          <p:nvPr/>
        </p:nvSpPr>
        <p:spPr>
          <a:xfrm>
            <a:off x="956518" y="4691811"/>
            <a:ext cx="10058400" cy="114300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Politécnica Nacional</a:t>
            </a:r>
          </a:p>
          <a:p>
            <a:r>
              <a:rPr lang="es-ES" sz="2400" dirty="0" smtClean="0">
                <a:solidFill>
                  <a:schemeClr val="tx1"/>
                </a:solidFill>
              </a:rPr>
              <a:t>Programa de Maestría</a:t>
            </a:r>
            <a:endParaRPr lang="en-US" sz="2400" dirty="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2019-A</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a:t>Managing Research, Development and Innovation: Managing the Unmanageable, 2010 by Ravi Jain, Harry C. </a:t>
            </a:r>
            <a:r>
              <a:rPr lang="en-US" sz="2400" dirty="0" err="1"/>
              <a:t>Triandis</a:t>
            </a:r>
            <a:r>
              <a:rPr lang="en-US" sz="2400" dirty="0"/>
              <a:t>, Cynthia W. </a:t>
            </a:r>
            <a:r>
              <a:rPr lang="en-US" sz="2400" dirty="0" err="1"/>
              <a:t>Weick</a:t>
            </a:r>
            <a:r>
              <a:rPr lang="en-US" sz="2400" dirty="0"/>
              <a:t> </a:t>
            </a:r>
            <a:endParaRPr lang="en-US" sz="2400" dirty="0" smtClean="0"/>
          </a:p>
          <a:p>
            <a:pPr>
              <a:buClr>
                <a:schemeClr val="accent2"/>
              </a:buClr>
              <a:buFont typeface="Wingdings" charset="2"/>
              <a:buChar char="v"/>
            </a:pPr>
            <a:r>
              <a:rPr lang="en-US" sz="2400" dirty="0"/>
              <a:t>Project Management for Research and Development: Guiding Innovation for Positive R&amp;D Outcomes (Best Practices and Advances in Program Management Series), 2014 by </a:t>
            </a:r>
            <a:r>
              <a:rPr lang="en-US" sz="2400" dirty="0" err="1"/>
              <a:t>Lory</a:t>
            </a:r>
            <a:r>
              <a:rPr lang="en-US" sz="2400" dirty="0"/>
              <a:t> Mitchell Wingate </a:t>
            </a:r>
            <a:endParaRPr lang="en-US" sz="2400" dirty="0" smtClean="0"/>
          </a:p>
          <a:p>
            <a:pPr>
              <a:buClr>
                <a:schemeClr val="accent2"/>
              </a:buClr>
              <a:buFont typeface="Wingdings" charset="2"/>
              <a:buChar char="v"/>
            </a:pPr>
            <a:r>
              <a:rPr lang="en-US" sz="2400" dirty="0" smtClean="0"/>
              <a:t>Managing </a:t>
            </a:r>
            <a:r>
              <a:rPr lang="en-US" sz="2400" dirty="0"/>
              <a:t>Technological </a:t>
            </a:r>
            <a:r>
              <a:rPr lang="en-US" sz="2400" dirty="0" smtClean="0"/>
              <a:t>Innovation. Competitive </a:t>
            </a:r>
            <a:r>
              <a:rPr lang="en-US" sz="2400" dirty="0"/>
              <a:t>Advantage from Change, 3rd </a:t>
            </a:r>
            <a:r>
              <a:rPr lang="en-US" sz="2400" dirty="0" smtClean="0"/>
              <a:t>Edition. </a:t>
            </a:r>
            <a:r>
              <a:rPr lang="en-US" sz="2400" dirty="0"/>
              <a:t>Frederick Betz - </a:t>
            </a:r>
            <a:r>
              <a:rPr lang="en-US" sz="2400" dirty="0" smtClean="0"/>
              <a:t>Wiley-</a:t>
            </a:r>
            <a:r>
              <a:rPr lang="en-US" sz="2400" dirty="0" err="1" smtClean="0"/>
              <a:t>Interscience</a:t>
            </a:r>
            <a:r>
              <a:rPr lang="en-US" sz="2400" dirty="0" smtClean="0"/>
              <a:t> </a:t>
            </a:r>
            <a:r>
              <a:rPr lang="en-US" sz="2400" dirty="0"/>
              <a:t>(2011)</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a:t>
            </a:fld>
            <a:endParaRPr lang="en-US" sz="1600" dirty="0"/>
          </a:p>
        </p:txBody>
      </p:sp>
    </p:spTree>
    <p:extLst>
      <p:ext uri="{BB962C8B-B14F-4D97-AF65-F5344CB8AC3E}">
        <p14:creationId xmlns:p14="http://schemas.microsoft.com/office/powerpoint/2010/main" val="124660011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11</a:t>
            </a:fld>
            <a:endParaRPr lang="es-ES_tradnl" sz="1600" dirty="0"/>
          </a:p>
        </p:txBody>
      </p:sp>
      <p:sp>
        <p:nvSpPr>
          <p:cNvPr id="6" name="Título 1"/>
          <p:cNvSpPr txBox="1">
            <a:spLocks/>
          </p:cNvSpPr>
          <p:nvPr/>
        </p:nvSpPr>
        <p:spPr>
          <a:xfrm>
            <a:off x="681644" y="293914"/>
            <a:ext cx="11089860" cy="1510981"/>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Calendario Actuaciones</a:t>
            </a:r>
            <a:endParaRPr lang="es-ES_tradnl" sz="4400" b="1" dirty="0"/>
          </a:p>
        </p:txBody>
      </p:sp>
      <p:graphicFrame>
        <p:nvGraphicFramePr>
          <p:cNvPr id="4" name="Tabla 3"/>
          <p:cNvGraphicFramePr>
            <a:graphicFrameLocks noGrp="1"/>
          </p:cNvGraphicFramePr>
          <p:nvPr>
            <p:extLst>
              <p:ext uri="{D42A27DB-BD31-4B8C-83A1-F6EECF244321}">
                <p14:modId xmlns:p14="http://schemas.microsoft.com/office/powerpoint/2010/main" val="540983234"/>
              </p:ext>
            </p:extLst>
          </p:nvPr>
        </p:nvGraphicFramePr>
        <p:xfrm>
          <a:off x="1491286" y="1049404"/>
          <a:ext cx="9470575" cy="5238320"/>
        </p:xfrm>
        <a:graphic>
          <a:graphicData uri="http://schemas.openxmlformats.org/drawingml/2006/table">
            <a:tbl>
              <a:tblPr/>
              <a:tblGrid>
                <a:gridCol w="2561951"/>
                <a:gridCol w="360868"/>
                <a:gridCol w="502710"/>
                <a:gridCol w="431789"/>
                <a:gridCol w="431789"/>
                <a:gridCol w="348212"/>
                <a:gridCol w="515366"/>
                <a:gridCol w="431789"/>
                <a:gridCol w="431789"/>
                <a:gridCol w="351884"/>
                <a:gridCol w="511694"/>
                <a:gridCol w="431789"/>
                <a:gridCol w="431789"/>
                <a:gridCol w="388214"/>
                <a:gridCol w="475364"/>
                <a:gridCol w="431789"/>
                <a:gridCol w="431789"/>
              </a:tblGrid>
              <a:tr h="524000">
                <a:tc>
                  <a:txBody>
                    <a:bodyPr/>
                    <a:lstStyle/>
                    <a:p>
                      <a:pPr algn="l" fontAlgn="b"/>
                      <a:endParaRPr lang="es-ES_tradnl" sz="2000" b="0" i="0" u="none" strike="noStrike">
                        <a:solidFill>
                          <a:srgbClr val="000000"/>
                        </a:solidFill>
                        <a:effectLst/>
                        <a:latin typeface="Calibri" charset="0"/>
                      </a:endParaRPr>
                    </a:p>
                  </a:txBody>
                  <a:tcPr marL="9488" marR="9488" marT="9488"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Nombre</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29</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30</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6</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7</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8</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9</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13</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14</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15</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16</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20</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2000" b="0" i="0" u="none" strike="noStrike">
                          <a:solidFill>
                            <a:srgbClr val="000000"/>
                          </a:solidFill>
                          <a:effectLst/>
                          <a:latin typeface="Calibri" charset="0"/>
                        </a:rPr>
                        <a:t>21</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22</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23</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Damaris Tarapues</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FF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Wendy Rosero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FF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Andrés Oquendo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David Nicolalde</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Diego Iza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Pablo García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dirty="0">
                          <a:solidFill>
                            <a:srgbClr val="000000"/>
                          </a:solidFill>
                          <a:effectLst/>
                          <a:latin typeface="Calibri" charset="0"/>
                        </a:rPr>
                        <a:t>Fernando Fray</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Carlos Carrillo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Marco Burbano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Oscar Benavídez</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Edison Ávila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Rubi Arias Navarrete</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Elizabeth Arcos</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Danny Albuja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56162379"/>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12</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379702915"/>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solidFill>
                            <a:srgbClr val="FF0000"/>
                          </a:solidFill>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5564740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latin typeface="Arial" charset="0"/>
              </a:rPr>
              <a:t>Organizaciones de I + D </a:t>
            </a:r>
            <a:r>
              <a:rPr lang="es-ES_tradnl" sz="4400" dirty="0" smtClean="0">
                <a:latin typeface="Arial" charset="0"/>
              </a:rPr>
              <a:t/>
            </a:r>
            <a:br>
              <a:rPr lang="es-ES_tradnl" sz="4400" dirty="0" smtClean="0">
                <a:latin typeface="Arial" charset="0"/>
              </a:rPr>
            </a:br>
            <a:r>
              <a:rPr lang="es-ES_tradnl" sz="4400" dirty="0" smtClean="0">
                <a:latin typeface="Arial" charset="0"/>
              </a:rPr>
              <a:t>y </a:t>
            </a:r>
            <a:r>
              <a:rPr lang="es-ES_tradnl" sz="4400" dirty="0">
                <a:latin typeface="Arial" charset="0"/>
              </a:rPr>
              <a:t>categorías de investigación</a:t>
            </a:r>
          </a:p>
        </p:txBody>
      </p:sp>
    </p:spTree>
    <p:extLst>
      <p:ext uri="{BB962C8B-B14F-4D97-AF65-F5344CB8AC3E}">
        <p14:creationId xmlns:p14="http://schemas.microsoft.com/office/powerpoint/2010/main" val="57297307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058400" cy="4189615"/>
          </a:xfrm>
        </p:spPr>
        <p:txBody>
          <a:bodyPr>
            <a:normAutofit fontScale="92500"/>
          </a:bodyPr>
          <a:lstStyle/>
          <a:p>
            <a:pPr>
              <a:buClr>
                <a:schemeClr val="accent2"/>
              </a:buClr>
              <a:buFont typeface="Wingdings" charset="2"/>
              <a:buChar char="v"/>
            </a:pPr>
            <a:r>
              <a:rPr lang="es-ES_tradnl" sz="2400" dirty="0" smtClean="0"/>
              <a:t>Los relojeros fueron los primeros en aplicar conscientemente las teorías de la mecánica y la física en la fabricación de máquinas. El progreso provino de la colaboración de científicos (Galileo, Huygens, Hooke y otros) con artesanos y mecánicos.</a:t>
            </a:r>
          </a:p>
          <a:p>
            <a:pPr>
              <a:buClr>
                <a:schemeClr val="accent2"/>
              </a:buClr>
              <a:buFont typeface="Wingdings" charset="2"/>
              <a:buChar char="v"/>
            </a:pPr>
            <a:r>
              <a:rPr lang="es-ES_tradnl" sz="2400" dirty="0"/>
              <a:t>La histórica colaboración entre científicos y artesanos para crear el reloj, que </a:t>
            </a:r>
            <a:r>
              <a:rPr lang="es-ES_tradnl" sz="2400" dirty="0" err="1"/>
              <a:t>Boorstin</a:t>
            </a:r>
            <a:r>
              <a:rPr lang="es-ES_tradnl" sz="2400" dirty="0"/>
              <a:t> llama "la madre de las máquinas", representa una organización de investigación y desarrollo rudimentaria</a:t>
            </a:r>
            <a:r>
              <a:rPr lang="es-ES_tradnl" sz="2400" dirty="0" smtClean="0"/>
              <a:t>.</a:t>
            </a:r>
          </a:p>
          <a:p>
            <a:pPr>
              <a:buClr>
                <a:schemeClr val="accent2"/>
              </a:buClr>
              <a:buFont typeface="Wingdings" charset="2"/>
              <a:buChar char="v"/>
            </a:pPr>
            <a:r>
              <a:rPr lang="es-ES_tradnl" sz="2400" dirty="0" smtClean="0"/>
              <a:t>Hoy </a:t>
            </a:r>
            <a:r>
              <a:rPr lang="es-ES_tradnl" sz="2400" dirty="0"/>
              <a:t>en día, la complejidad de la tecnología ha creado organizaciones complejas, con cientos de empleados. Muchas disciplinas tienen que ser coordinadas y es el gerente quien reúne los muchos componentes para que puedan funcionar sin problemas, cada uno de los cuales hace una contribución óptima a la organización de I + D. Así, hoy, como en el pasado, el progreso requiere colaboración.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14</a:t>
            </a:fld>
            <a:endParaRPr lang="en-US" sz="1600"/>
          </a:p>
        </p:txBody>
      </p:sp>
    </p:spTree>
    <p:extLst>
      <p:ext uri="{BB962C8B-B14F-4D97-AF65-F5344CB8AC3E}">
        <p14:creationId xmlns:p14="http://schemas.microsoft.com/office/powerpoint/2010/main" val="8116757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058400" cy="4189615"/>
          </a:xfrm>
        </p:spPr>
        <p:txBody>
          <a:bodyPr>
            <a:normAutofit fontScale="92500"/>
          </a:bodyPr>
          <a:lstStyle/>
          <a:p>
            <a:pPr>
              <a:buClr>
                <a:schemeClr val="accent2"/>
              </a:buClr>
              <a:buFont typeface="Wingdings" charset="2"/>
              <a:buChar char="v"/>
            </a:pPr>
            <a:r>
              <a:rPr lang="es-ES_tradnl" sz="2400" dirty="0"/>
              <a:t>La gestión de una organización de investigación y desarrollo (I + D) es, en gran medida, el arte de integrar los esfuerzos de sus numerosos participantes. Más allá de esto, el gerente tiene que proporcionar orden, propósito y previsión, y hacer esto al mismo tiempo que trata inteligentemente la incertidumbre inherente en una empresa de I + D. </a:t>
            </a:r>
            <a:endParaRPr lang="es-ES_tradnl" sz="2400" dirty="0" smtClean="0"/>
          </a:p>
          <a:p>
            <a:pPr>
              <a:buClr>
                <a:schemeClr val="accent2"/>
              </a:buClr>
              <a:buFont typeface="Wingdings" charset="2"/>
              <a:buChar char="v"/>
            </a:pPr>
            <a:r>
              <a:rPr lang="es-ES_tradnl" sz="2400" dirty="0" smtClean="0"/>
              <a:t>Teniendo </a:t>
            </a:r>
            <a:r>
              <a:rPr lang="es-ES_tradnl" sz="2400" dirty="0"/>
              <a:t>en cuenta el importante papel que desempeña la I + D</a:t>
            </a:r>
            <a:r>
              <a:rPr lang="es-ES_tradnl" sz="2400" dirty="0" smtClean="0"/>
              <a:t> </a:t>
            </a:r>
            <a:r>
              <a:rPr lang="es-ES_tradnl" sz="2400" dirty="0"/>
              <a:t>en el bienestar económico de una nación, la rentabilidad de una empresa comercial, la efectividad de una agencia gubernamental basada en la tecnología (por ejemplo, el Departamento de Defensa) y la enorme inversión de las naciones en actividades de I + D ($ 355 mil millones en los Estados Unidos en 2007), la gestión eficaz de la I + D puede tener consecuencias profundas y de gran alcance. La gestión efectiva, junto con una vigorosa política científica y de investigación, es necesaria para que una nación sostenga el crecimiento </a:t>
            </a:r>
            <a:r>
              <a:rPr lang="es-ES_tradnl" sz="2400" dirty="0" smtClean="0"/>
              <a:t>económico</a:t>
            </a:r>
            <a:r>
              <a:rPr lang="es-ES_tradnl" sz="2400" dirty="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15</a:t>
            </a:fld>
            <a:endParaRPr lang="en-US" sz="1600"/>
          </a:p>
        </p:txBody>
      </p:sp>
    </p:spTree>
    <p:extLst>
      <p:ext uri="{BB962C8B-B14F-4D97-AF65-F5344CB8AC3E}">
        <p14:creationId xmlns:p14="http://schemas.microsoft.com/office/powerpoint/2010/main" val="1485418577"/>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291156" cy="4189615"/>
          </a:xfrm>
        </p:spPr>
        <p:txBody>
          <a:bodyPr>
            <a:normAutofit fontScale="92500" lnSpcReduction="20000"/>
          </a:bodyPr>
          <a:lstStyle/>
          <a:p>
            <a:pPr>
              <a:buClr>
                <a:schemeClr val="accent2"/>
              </a:buClr>
              <a:buFont typeface="Wingdings" charset="2"/>
              <a:buChar char="v"/>
            </a:pPr>
            <a:r>
              <a:rPr lang="es-ES_tradnl" sz="2400" dirty="0"/>
              <a:t>Por tanto, es importante comprender las organizaciones de I + D y su relación con la </a:t>
            </a:r>
            <a:r>
              <a:rPr lang="es-ES_tradnl" sz="2400" dirty="0" smtClean="0"/>
              <a:t>sociedad. Esta </a:t>
            </a:r>
            <a:r>
              <a:rPr lang="es-ES_tradnl" sz="2400" dirty="0"/>
              <a:t>información debe ser útil para aquellos que conducen y administran la investigación, y especialmente para aquellos que buscan apoyo financiero para la investigación y que desean desarrollar aliados para influir en la política científica. </a:t>
            </a:r>
            <a:r>
              <a:rPr lang="es-ES_tradnl" sz="2400" dirty="0" smtClean="0"/>
              <a:t>Este </a:t>
            </a:r>
            <a:r>
              <a:rPr lang="es-ES_tradnl" sz="2400" dirty="0"/>
              <a:t>capítulo </a:t>
            </a:r>
            <a:r>
              <a:rPr lang="es-ES_tradnl" sz="2400" dirty="0" smtClean="0"/>
              <a:t>proporciona </a:t>
            </a:r>
            <a:r>
              <a:rPr lang="es-ES_tradnl" sz="2400" dirty="0"/>
              <a:t>una perspectiva sobre la gestión de I + D y luego analiza las categorías y definiciones de investigación y desarrollo. </a:t>
            </a:r>
            <a:r>
              <a:rPr lang="es-ES_tradnl" sz="2400" dirty="0" smtClean="0"/>
              <a:t>Examinamos las preguntas: </a:t>
            </a:r>
          </a:p>
          <a:p>
            <a:pPr>
              <a:buClr>
                <a:schemeClr val="accent2"/>
              </a:buClr>
              <a:buFont typeface="Wingdings" charset="2"/>
              <a:buChar char="v"/>
            </a:pPr>
            <a:r>
              <a:rPr lang="es-ES_tradnl" sz="2400" dirty="0" smtClean="0"/>
              <a:t>¿</a:t>
            </a:r>
            <a:r>
              <a:rPr lang="es-ES_tradnl" sz="2400" dirty="0"/>
              <a:t>Qué investigar? En algunos aspectos, esta es una pregunta clave para un gerente de I + D. </a:t>
            </a:r>
            <a:endParaRPr lang="es-ES_tradnl" sz="2400" dirty="0" smtClean="0"/>
          </a:p>
          <a:p>
            <a:pPr>
              <a:buClr>
                <a:schemeClr val="accent2"/>
              </a:buClr>
              <a:buFont typeface="Wingdings" charset="2"/>
              <a:buChar char="v"/>
            </a:pPr>
            <a:r>
              <a:rPr lang="es-ES_tradnl" sz="2400" dirty="0" smtClean="0"/>
              <a:t>¿</a:t>
            </a:r>
            <a:r>
              <a:rPr lang="es-ES_tradnl" sz="2400" dirty="0"/>
              <a:t>Hasta qué punto, por ejemplo, debería el gerente permitir que se realice una investigación básica además de la investigación aplicada que necesita la organización? </a:t>
            </a:r>
            <a:endParaRPr lang="es-ES_tradnl" sz="2400" dirty="0" smtClean="0"/>
          </a:p>
          <a:p>
            <a:pPr>
              <a:buClr>
                <a:schemeClr val="accent2"/>
              </a:buClr>
              <a:buFont typeface="Wingdings" charset="2"/>
              <a:buChar char="v"/>
            </a:pPr>
            <a:r>
              <a:rPr lang="es-ES_tradnl" sz="2400" dirty="0" smtClean="0"/>
              <a:t>¿</a:t>
            </a:r>
            <a:r>
              <a:rPr lang="es-ES_tradnl" sz="2400" dirty="0"/>
              <a:t>Cuál es la mejor manera de establecer prioridades entre los proyectos de investigación en competencia? Hay numerosas sugerencias en la literatura sobre cómo hacer eso. Dado que a menudo se plantea una pregunta acerca de qué es tan especial en la gestión de una organización de I + D, se incluye una discusión de este problema en este capítulo introductorio.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16</a:t>
            </a:fld>
            <a:endParaRPr lang="en-US" sz="1600"/>
          </a:p>
        </p:txBody>
      </p:sp>
    </p:spTree>
    <p:extLst>
      <p:ext uri="{BB962C8B-B14F-4D97-AF65-F5344CB8AC3E}">
        <p14:creationId xmlns:p14="http://schemas.microsoft.com/office/powerpoint/2010/main" val="80844632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lnSpcReduction="10000"/>
          </a:bodyPr>
          <a:lstStyle/>
          <a:p>
            <a:pPr>
              <a:buClr>
                <a:schemeClr val="accent2"/>
              </a:buClr>
              <a:buFont typeface="Wingdings" charset="2"/>
              <a:buChar char="v"/>
            </a:pPr>
            <a:r>
              <a:rPr lang="es-ES_tradnl" sz="2400" dirty="0"/>
              <a:t>En matemáticas o física, la mayoría de los conceptos se pueden juzgar fácilmente como útiles o sin valor. Los conceptos de gestión, por otro lado, son más difíciles de evaluar. El siguiente ejemplo podría ilustrar el caso</a:t>
            </a:r>
            <a:r>
              <a:rPr lang="es-ES_tradnl" sz="2400" dirty="0" smtClean="0"/>
              <a:t>.</a:t>
            </a:r>
          </a:p>
          <a:p>
            <a:pPr>
              <a:buClr>
                <a:schemeClr val="accent2"/>
              </a:buClr>
              <a:buFont typeface="Wingdings" charset="2"/>
              <a:buChar char="v"/>
            </a:pPr>
            <a:r>
              <a:rPr lang="es-ES_tradnl" sz="2400" dirty="0" smtClean="0"/>
              <a:t>Un </a:t>
            </a:r>
            <a:r>
              <a:rPr lang="es-ES_tradnl" sz="2400" dirty="0"/>
              <a:t>científico conocido fue reclutado para ser vicepresidente de una compañía de biotecnología. Al tratar de prepararse para esta importante nueva posición, tomó un curso en el Instituto de Tecnología de California sobre "Gestión de Investigación y Desarrollo". Después de completar el curso, el científico sintió que no le había enseñado a priorizar y administrar proyectos de investigación. En su evaluación, afirmó que el curso había sido "costoso y sin valor". En respuesta a esta crítica, el director del programa del curso señaló que el científico había "malinterpretado completamente los objetivos del curso". Según el director, el curso era orientado a planificar actividades de investigación y desarrollo en lugar de administrar científicos (Wall Street </a:t>
            </a:r>
            <a:r>
              <a:rPr lang="es-ES_tradnl" sz="2400" dirty="0" err="1"/>
              <a:t>Journal</a:t>
            </a:r>
            <a:r>
              <a:rPr lang="es-ES_tradnl" sz="2400" dirty="0"/>
              <a:t>, 10 de noviembre de 1986).</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17</a:t>
            </a:fld>
            <a:endParaRPr lang="en-US" sz="1600"/>
          </a:p>
        </p:txBody>
      </p:sp>
    </p:spTree>
    <p:extLst>
      <p:ext uri="{BB962C8B-B14F-4D97-AF65-F5344CB8AC3E}">
        <p14:creationId xmlns:p14="http://schemas.microsoft.com/office/powerpoint/2010/main" val="179651966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lnSpcReduction="10000"/>
          </a:bodyPr>
          <a:lstStyle/>
          <a:p>
            <a:pPr>
              <a:buClr>
                <a:schemeClr val="accent2"/>
              </a:buClr>
              <a:buFont typeface="Wingdings" charset="2"/>
              <a:buChar char="v"/>
            </a:pPr>
            <a:r>
              <a:rPr lang="es-ES_tradnl" sz="2400" dirty="0"/>
              <a:t>La gestión de los investigadores es una de las tareas más difíciles que puede emprender un gerente. No está claro cómo se planea o anticipa un "avance científico". </a:t>
            </a:r>
            <a:endParaRPr lang="es-ES_tradnl" sz="2400" dirty="0" smtClean="0"/>
          </a:p>
          <a:p>
            <a:pPr>
              <a:buClr>
                <a:schemeClr val="accent2"/>
              </a:buClr>
              <a:buFont typeface="Wingdings" charset="2"/>
              <a:buChar char="v"/>
            </a:pPr>
            <a:r>
              <a:rPr lang="es-ES_tradnl" sz="2400" dirty="0" smtClean="0"/>
              <a:t>Si </a:t>
            </a:r>
            <a:r>
              <a:rPr lang="es-ES_tradnl" sz="2400" dirty="0"/>
              <a:t>este es el caso, ¿tiene algún sentido emprender grandes esfuerzos en la planificación estratégica o hacer alguna planificación? Se cree que los científicos están dedicados a las ideas y la investigación. Sin </a:t>
            </a:r>
            <a:r>
              <a:rPr lang="es-ES_tradnl" sz="2400" dirty="0" smtClean="0"/>
              <a:t>embargo, </a:t>
            </a:r>
            <a:r>
              <a:rPr lang="es-ES_tradnl" sz="2400" dirty="0"/>
              <a:t>la mayor parte de la I + D se dedica al desarrollo de productos y la investigación aplicada, y menos a la investigación básica. </a:t>
            </a:r>
            <a:endParaRPr lang="es-ES_tradnl" sz="2400" dirty="0" smtClean="0"/>
          </a:p>
          <a:p>
            <a:pPr>
              <a:buClr>
                <a:schemeClr val="accent2"/>
              </a:buClr>
              <a:buFont typeface="Wingdings" charset="2"/>
              <a:buChar char="v"/>
            </a:pPr>
            <a:r>
              <a:rPr lang="es-ES_tradnl" sz="2400" dirty="0" smtClean="0"/>
              <a:t>El </a:t>
            </a:r>
            <a:r>
              <a:rPr lang="es-ES_tradnl" sz="2400" dirty="0"/>
              <a:t>desafío, entonces, es proporcionar una combinación de actividades para alcanzar los objetivos de la organización y mantener la motivación y curiosidad del investigador, que son esenciales para los avances científicos y el desarrollo de productos.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18</a:t>
            </a:fld>
            <a:endParaRPr lang="en-US" sz="1600"/>
          </a:p>
        </p:txBody>
      </p:sp>
    </p:spTree>
    <p:extLst>
      <p:ext uri="{BB962C8B-B14F-4D97-AF65-F5344CB8AC3E}">
        <p14:creationId xmlns:p14="http://schemas.microsoft.com/office/powerpoint/2010/main" val="156958739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fontScale="92500" lnSpcReduction="10000"/>
          </a:bodyPr>
          <a:lstStyle/>
          <a:p>
            <a:pPr>
              <a:buClr>
                <a:schemeClr val="accent2"/>
              </a:buClr>
              <a:buFont typeface="Wingdings" charset="2"/>
              <a:buChar char="v"/>
            </a:pPr>
            <a:r>
              <a:rPr lang="es-ES_tradnl" sz="2400" dirty="0"/>
              <a:t>El efecto de la política pública y las decisiones de gestión en los recursos disponibles para I + D </a:t>
            </a:r>
            <a:r>
              <a:rPr lang="es-ES_tradnl" sz="2400" dirty="0" smtClean="0"/>
              <a:t>deber</a:t>
            </a:r>
            <a:r>
              <a:rPr lang="es-ES" sz="2400" dirty="0" err="1" smtClean="0"/>
              <a:t>ían</a:t>
            </a:r>
            <a:r>
              <a:rPr lang="es-ES" sz="2400" dirty="0" smtClean="0"/>
              <a:t> </a:t>
            </a:r>
            <a:r>
              <a:rPr lang="es-ES" sz="2400" dirty="0" err="1" smtClean="0"/>
              <a:t>entenders</a:t>
            </a:r>
            <a:r>
              <a:rPr lang="es-ES_tradnl" sz="2400" dirty="0" smtClean="0"/>
              <a:t>e </a:t>
            </a:r>
            <a:r>
              <a:rPr lang="es-ES_tradnl" sz="2400" dirty="0"/>
              <a:t>bien; uno también debe considerar y comprender el importante papel que los ingenieros y los científicos pueden y deben jugar en el desarrollo de la política científica. </a:t>
            </a:r>
            <a:endParaRPr lang="es-ES_tradnl" sz="2400" dirty="0" smtClean="0"/>
          </a:p>
          <a:p>
            <a:pPr>
              <a:buClr>
                <a:schemeClr val="accent2"/>
              </a:buClr>
              <a:buFont typeface="Wingdings" charset="2"/>
              <a:buChar char="v"/>
            </a:pPr>
            <a:r>
              <a:rPr lang="es-ES_tradnl" sz="2400" dirty="0" smtClean="0"/>
              <a:t>De </a:t>
            </a:r>
            <a:r>
              <a:rPr lang="es-ES_tradnl" sz="2400" dirty="0"/>
              <a:t>los aproximadamente 595,000 científicos e ingenieros de doctorado empleados en los Estados Unidos a partir de 2003, aproximadamente </a:t>
            </a:r>
            <a:r>
              <a:rPr lang="es-ES_tradnl" sz="2400" dirty="0" smtClean="0"/>
              <a:t>372,000 (63%) </a:t>
            </a:r>
            <a:r>
              <a:rPr lang="es-ES_tradnl" sz="2400" dirty="0"/>
              <a:t>trabajan en investigación y desarrollo. De los 372,000, se estima que alrededor de </a:t>
            </a:r>
            <a:r>
              <a:rPr lang="es-ES_tradnl" sz="2400" dirty="0" smtClean="0"/>
              <a:t>60,000 (16%) </a:t>
            </a:r>
            <a:r>
              <a:rPr lang="es-ES_tradnl" sz="2400" dirty="0"/>
              <a:t>trabajan en la gestión de la I + D. </a:t>
            </a:r>
            <a:endParaRPr lang="es-ES_tradnl" sz="2400" dirty="0" smtClean="0"/>
          </a:p>
          <a:p>
            <a:pPr>
              <a:buClr>
                <a:schemeClr val="accent2"/>
              </a:buClr>
              <a:buFont typeface="Wingdings" charset="2"/>
              <a:buChar char="v"/>
            </a:pPr>
            <a:r>
              <a:rPr lang="es-ES_tradnl" sz="2400" dirty="0" smtClean="0"/>
              <a:t>Los </a:t>
            </a:r>
            <a:r>
              <a:rPr lang="es-ES_tradnl" sz="2400" dirty="0"/>
              <a:t>doctores e ingenieros </a:t>
            </a:r>
            <a:r>
              <a:rPr lang="es-ES_tradnl" sz="2400" dirty="0" smtClean="0"/>
              <a:t>restantes </a:t>
            </a:r>
            <a:r>
              <a:rPr lang="es-ES_tradnl" sz="2400" dirty="0"/>
              <a:t>participan en muchas formas de práctica profesional, además del número sustancial que enseñan (</a:t>
            </a:r>
            <a:r>
              <a:rPr lang="es-ES_tradnl" sz="2400" dirty="0" smtClean="0"/>
              <a:t>184,000, 31%). </a:t>
            </a:r>
            <a:r>
              <a:rPr lang="es-ES_tradnl" sz="2400" dirty="0"/>
              <a:t>Las personas involucradas en servicios profesionales y consultoría son casi </a:t>
            </a:r>
            <a:r>
              <a:rPr lang="es-ES_tradnl" sz="2400" dirty="0" smtClean="0"/>
              <a:t>96,000 (16%). </a:t>
            </a:r>
            <a:r>
              <a:rPr lang="es-ES_tradnl" sz="2400" dirty="0"/>
              <a:t>Los ingenieros consultores y los científicos realizan actividades creativas que son, de muchas maneras, responsables de cerrar el ciclo entre la investigación y el desarrollo y la aplicación.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19</a:t>
            </a:fld>
            <a:endParaRPr lang="en-US" sz="1600"/>
          </a:p>
        </p:txBody>
      </p:sp>
    </p:spTree>
    <p:extLst>
      <p:ext uri="{BB962C8B-B14F-4D97-AF65-F5344CB8AC3E}">
        <p14:creationId xmlns:p14="http://schemas.microsoft.com/office/powerpoint/2010/main" val="41946947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2</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218327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fontScale="85000" lnSpcReduction="20000"/>
          </a:bodyPr>
          <a:lstStyle/>
          <a:p>
            <a:pPr>
              <a:buClr>
                <a:schemeClr val="accent2"/>
              </a:buClr>
              <a:buFont typeface="Wingdings" charset="2"/>
              <a:buChar char="v"/>
            </a:pPr>
            <a:r>
              <a:rPr lang="es-ES_tradnl" sz="2400" dirty="0"/>
              <a:t>Un doctorado es un grado de investigación, y la mayoría de los científicos e ingenieros con doctorados trabajan en investigación, desarrollo y enseñanza. </a:t>
            </a:r>
            <a:endParaRPr lang="es-ES_tradnl" sz="2400" dirty="0" smtClean="0"/>
          </a:p>
          <a:p>
            <a:pPr>
              <a:buClr>
                <a:schemeClr val="accent2"/>
              </a:buClr>
              <a:buFont typeface="Wingdings" charset="2"/>
              <a:buChar char="v"/>
            </a:pPr>
            <a:r>
              <a:rPr lang="es-ES_tradnl" sz="2400" dirty="0" smtClean="0"/>
              <a:t>Es </a:t>
            </a:r>
            <a:r>
              <a:rPr lang="es-ES_tradnl" sz="2400" dirty="0"/>
              <a:t>significativo que relativamente pocos ingenieros, en comparación con los científicos, posean títulos de doctorado. En 2003, 101,500 ingenieros tenían doctorados, pero esto representaba solo alrededor del </a:t>
            </a:r>
            <a:r>
              <a:rPr lang="es-ES_tradnl" sz="2400" dirty="0" smtClean="0"/>
              <a:t>7% de </a:t>
            </a:r>
            <a:r>
              <a:rPr lang="es-ES_tradnl" sz="2400" dirty="0"/>
              <a:t>todos los ingenieros empleados. Sin embargo, entre los científicos, alrededor del 23 por ciento tienen doctorados (Indicadores de Ciencia e Ingeniería, 2003</a:t>
            </a:r>
            <a:r>
              <a:rPr lang="es-ES_tradnl" sz="2400" dirty="0" smtClean="0"/>
              <a:t>).</a:t>
            </a:r>
          </a:p>
          <a:p>
            <a:pPr>
              <a:buClr>
                <a:schemeClr val="accent2"/>
              </a:buClr>
              <a:buFont typeface="Wingdings" charset="2"/>
              <a:buChar char="v"/>
            </a:pPr>
            <a:r>
              <a:rPr lang="es-ES_tradnl" sz="2400" dirty="0"/>
              <a:t>G</a:t>
            </a:r>
            <a:r>
              <a:rPr lang="es-ES_tradnl" sz="2400" dirty="0" smtClean="0"/>
              <a:t>erentes </a:t>
            </a:r>
            <a:r>
              <a:rPr lang="es-ES_tradnl" sz="2400" dirty="0"/>
              <a:t>de organizaciones de I + D con habilidades técnicas de alto </a:t>
            </a:r>
            <a:r>
              <a:rPr lang="es-ES_tradnl" sz="2400" dirty="0" smtClean="0"/>
              <a:t>nivel: Los </a:t>
            </a:r>
            <a:r>
              <a:rPr lang="es-ES_tradnl" sz="2400" dirty="0"/>
              <a:t>estudios han demostrado claramente que donde los supervisores fueron calificados con las habilidades técnicas más altas, los grupos de investigación fueron los más innovadores. Y donde los supervisores no poseían excelentes habilidades técnicas (pero tenían habilidades administrativas de alto nivel), los grupos de investigación eran menos innovadores (</a:t>
            </a:r>
            <a:r>
              <a:rPr lang="es-ES_tradnl" sz="2400" dirty="0" err="1"/>
              <a:t>Farris</a:t>
            </a:r>
            <a:r>
              <a:rPr lang="es-ES_tradnl" sz="2400" dirty="0"/>
              <a:t>, 1982, p. 340). </a:t>
            </a:r>
            <a:endParaRPr lang="es-ES_tradnl" sz="2400" dirty="0" smtClean="0"/>
          </a:p>
          <a:p>
            <a:pPr>
              <a:buClr>
                <a:schemeClr val="accent2"/>
              </a:buClr>
              <a:buFont typeface="Wingdings" charset="2"/>
              <a:buChar char="v"/>
            </a:pPr>
            <a:r>
              <a:rPr lang="es-ES_tradnl" sz="2400" dirty="0" smtClean="0"/>
              <a:t>Estos </a:t>
            </a:r>
            <a:r>
              <a:rPr lang="es-ES_tradnl" sz="2400" dirty="0"/>
              <a:t>hallazgos </a:t>
            </a:r>
            <a:r>
              <a:rPr lang="es-ES_tradnl" sz="2400" dirty="0" smtClean="0"/>
              <a:t>no minimizan </a:t>
            </a:r>
            <a:r>
              <a:rPr lang="es-ES_tradnl" sz="2400" dirty="0"/>
              <a:t>la importancia de las habilidades administrativas, sino que más bien apuntan a una necesidad fundamental de un supervisor en una organización de I + D que posea excelentes habilidades técnicas. Idealmente, ambos tipos de habilidades deberían estar disponibles para un </a:t>
            </a:r>
            <a:r>
              <a:rPr lang="es-ES_tradnl" sz="2400" dirty="0" smtClean="0"/>
              <a:t>gerente. En consecuencia</a:t>
            </a:r>
            <a:r>
              <a:rPr lang="es-ES_tradnl" sz="2400" dirty="0"/>
              <a:t>, el papel de un científico en la gestión de las organizaciones de I + D ha sido </a:t>
            </a:r>
            <a:r>
              <a:rPr lang="es-ES_tradnl" sz="2400" dirty="0" smtClean="0"/>
              <a:t>importante</a:t>
            </a:r>
            <a:r>
              <a:rPr lang="es-ES_tradnl" sz="240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20</a:t>
            </a:fld>
            <a:endParaRPr lang="en-US" sz="1600"/>
          </a:p>
        </p:txBody>
      </p:sp>
    </p:spTree>
    <p:extLst>
      <p:ext uri="{BB962C8B-B14F-4D97-AF65-F5344CB8AC3E}">
        <p14:creationId xmlns:p14="http://schemas.microsoft.com/office/powerpoint/2010/main" val="211323390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a:t>¿QUÉ ES LA INVESTIGACIÓN Y EL DESARROLLO?</a:t>
            </a:r>
            <a:endParaRPr lang="en-US" sz="4300" dirty="0"/>
          </a:p>
        </p:txBody>
      </p:sp>
      <p:sp>
        <p:nvSpPr>
          <p:cNvPr id="3" name="Marcador de contenido 2"/>
          <p:cNvSpPr>
            <a:spLocks noGrp="1"/>
          </p:cNvSpPr>
          <p:nvPr>
            <p:ph idx="1"/>
          </p:nvPr>
        </p:nvSpPr>
        <p:spPr>
          <a:xfrm>
            <a:off x="714897" y="1961803"/>
            <a:ext cx="11089178" cy="4405745"/>
          </a:xfrm>
        </p:spPr>
        <p:txBody>
          <a:bodyPr>
            <a:normAutofit fontScale="92500" lnSpcReduction="20000"/>
          </a:bodyPr>
          <a:lstStyle/>
          <a:p>
            <a:pPr>
              <a:buClr>
                <a:schemeClr val="accent2"/>
              </a:buClr>
              <a:buFont typeface="Wingdings" charset="2"/>
              <a:buChar char="v"/>
            </a:pPr>
            <a:r>
              <a:rPr lang="es-ES_tradnl" sz="2400" dirty="0"/>
              <a:t>La </a:t>
            </a:r>
            <a:r>
              <a:rPr lang="es-ES_tradnl" sz="2400" dirty="0" err="1"/>
              <a:t>National</a:t>
            </a:r>
            <a:r>
              <a:rPr lang="es-ES_tradnl" sz="2400" dirty="0"/>
              <a:t> </a:t>
            </a:r>
            <a:r>
              <a:rPr lang="es-ES_tradnl" sz="2400" dirty="0" err="1"/>
              <a:t>Science</a:t>
            </a:r>
            <a:r>
              <a:rPr lang="es-ES_tradnl" sz="2400" dirty="0"/>
              <a:t> </a:t>
            </a:r>
            <a:r>
              <a:rPr lang="es-ES_tradnl" sz="2400" dirty="0" err="1"/>
              <a:t>Foundation</a:t>
            </a:r>
            <a:r>
              <a:rPr lang="es-ES_tradnl" sz="2400" dirty="0"/>
              <a:t> (NSF) clasifica y define la investigación de la siguiente manera (Indicadores de ciencia e ingeniería, 2008</a:t>
            </a:r>
            <a:r>
              <a:rPr lang="es-ES_tradnl" sz="2400" dirty="0" smtClean="0"/>
              <a:t>):</a:t>
            </a:r>
          </a:p>
          <a:p>
            <a:pPr>
              <a:buClr>
                <a:schemeClr val="accent2"/>
              </a:buClr>
              <a:buFont typeface="Wingdings" charset="2"/>
              <a:buChar char="v"/>
            </a:pPr>
            <a:r>
              <a:rPr lang="es-ES_tradnl" sz="2400" dirty="0" smtClean="0"/>
              <a:t>Investigación </a:t>
            </a:r>
            <a:r>
              <a:rPr lang="es-ES_tradnl" sz="2400" dirty="0"/>
              <a:t>básica. La investigación básica tiene como objetivo "un conocimiento o comprensión más completa del tema en estudio, sin aplicaciones específicas en mente". Para tener en cuenta los objetivos industriales, NSF modifica esta definición para el sector industrial para indicar que la investigación básica avanza en el conocimiento científico " pero no tiene objetivos comerciales inmediatos específicos, aunque puede ser en campos de interés comercial presente o potencial </a:t>
            </a:r>
            <a:r>
              <a:rPr lang="es-ES_tradnl" sz="2400" dirty="0" smtClean="0"/>
              <a:t>".</a:t>
            </a:r>
          </a:p>
          <a:p>
            <a:pPr>
              <a:buClr>
                <a:schemeClr val="accent2"/>
              </a:buClr>
              <a:buFont typeface="Wingdings" charset="2"/>
              <a:buChar char="v"/>
            </a:pPr>
            <a:r>
              <a:rPr lang="es-ES_tradnl" sz="2400" dirty="0" smtClean="0"/>
              <a:t>Investigación </a:t>
            </a:r>
            <a:r>
              <a:rPr lang="es-ES_tradnl" sz="2400" dirty="0"/>
              <a:t>aplicada. La investigación aplicada está dirigida a obtener “conocimiento o comprensión para determinar los medios por los cuales se puede satisfacer una necesidad específica y reconocida”. En la industria, la investigación aplicada incluye investigaciones dirigidas “a descubrir nuevos conocimientos científicos que tengan objetivos comerciales específicos con respecto a los productos, procesos, o servicios </a:t>
            </a:r>
            <a:r>
              <a:rPr lang="es-ES_tradnl" sz="2400" dirty="0" smtClean="0"/>
              <a:t>".</a:t>
            </a:r>
          </a:p>
          <a:p>
            <a:pPr>
              <a:buClr>
                <a:schemeClr val="accent2"/>
              </a:buClr>
              <a:buFont typeface="Wingdings" charset="2"/>
              <a:buChar char="v"/>
            </a:pPr>
            <a:r>
              <a:rPr lang="es-ES_tradnl" sz="2400" dirty="0" smtClean="0"/>
              <a:t>Desarrollo</a:t>
            </a:r>
            <a:r>
              <a:rPr lang="es-ES_tradnl" sz="2400" dirty="0"/>
              <a:t>. El desarrollo es el "uso sistemático del conocimiento o entendimiento obtenido de la investigación, dirigido hacia la producción de materiales, dispositivos, sistemas o métodos útiles, incluido el diseño y desarrollo de prototipos y procesos".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21</a:t>
            </a:fld>
            <a:endParaRPr lang="en-US" sz="1600"/>
          </a:p>
        </p:txBody>
      </p:sp>
    </p:spTree>
    <p:extLst>
      <p:ext uri="{BB962C8B-B14F-4D97-AF65-F5344CB8AC3E}">
        <p14:creationId xmlns:p14="http://schemas.microsoft.com/office/powerpoint/2010/main" val="181739068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6" name="Título 1"/>
          <p:cNvSpPr txBox="1">
            <a:spLocks/>
          </p:cNvSpPr>
          <p:nvPr/>
        </p:nvSpPr>
        <p:spPr>
          <a:xfrm>
            <a:off x="997527" y="432262"/>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300" smtClean="0"/>
              <a:t>¿QUÉ ES LA INVESTIGACIÓN Y EL DESARROLLO?</a:t>
            </a:r>
            <a:endParaRPr lang="en-US" sz="4300" dirty="0"/>
          </a:p>
        </p:txBody>
      </p:sp>
      <p:sp>
        <p:nvSpPr>
          <p:cNvPr id="7" name="Marcador de contenido 2"/>
          <p:cNvSpPr txBox="1">
            <a:spLocks/>
          </p:cNvSpPr>
          <p:nvPr/>
        </p:nvSpPr>
        <p:spPr>
          <a:xfrm>
            <a:off x="714897" y="1379913"/>
            <a:ext cx="11089178" cy="4987635"/>
          </a:xfrm>
          <a:prstGeom prst="rect">
            <a:avLst/>
          </a:prstGeom>
        </p:spPr>
        <p:txBody>
          <a:bodyPr>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smtClean="0"/>
              <a:t>La investigación básica es un trabajo experimental o teórico realizado principalmente para adquirir nuevos conocimientos de los fundamentos subyacentes de los fenómenos y los hechos observables, sin ninguna aplicación o uso en particular a la vista. La investigación básica analiza las propiedades, estructuras y relaciones con vistas a formular y probar hipótesis, teorías o leyes. Los resultados de la investigación básica generalmente no se venden, pero generalmente se publican en revistas científicas. Se realiza una investigación básica pura para el avance del conocimiento, sin trabajar para obtener beneficios económicos o sociales a largo plazo y sin hacer esfuerzos positivos para aplicar los resultados a problemas prácticos o transferir los resultados a los sectores responsables de sus aplicaciones. La investigación básica orientada se lleva a cabo con la expectativa de que producirá una amplia base de conocimiento que pueda formar el fondo para la solución de problemas o posibilidades actuales o futuros reconocidos o esperados. </a:t>
            </a:r>
          </a:p>
          <a:p>
            <a:pPr>
              <a:buClr>
                <a:schemeClr val="accent2"/>
              </a:buClr>
              <a:buFont typeface="Wingdings" charset="2"/>
              <a:buChar char="v"/>
            </a:pPr>
            <a:r>
              <a:rPr lang="es-ES_tradnl" sz="2400" dirty="0" smtClean="0"/>
              <a:t>La investigación aplicada es también una investigación original realizada para adquirir nuevos conocimientos. Sin embargo, está dirigido principalmente hacia un objetivo u objetivo práctico específico. La investigación aplicada desarrolla ideas en forma operativa. El desarrollo experimental es un trabajo sistemático, que se basa en el conocimiento existente obtenido de la investigación y la experiencia práctica que se dirige a la producción de nuevos materiales, productos y dispositivos; a la instalación de nuevos procesos, sistemas y servicios; o para mejorar sustancialmente los ya producidos o instalados.</a:t>
            </a:r>
            <a:endParaRPr lang="es-ES_tradnl" sz="2400" dirty="0"/>
          </a:p>
        </p:txBody>
      </p:sp>
    </p:spTree>
    <p:extLst>
      <p:ext uri="{BB962C8B-B14F-4D97-AF65-F5344CB8AC3E}">
        <p14:creationId xmlns:p14="http://schemas.microsoft.com/office/powerpoint/2010/main" val="18758684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a:t>¿QUÉ ES LA INVESTIGACIÓN Y EL DESARROLLO?</a:t>
            </a:r>
            <a:endParaRPr lang="en-US" sz="4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23</a:t>
            </a:fld>
            <a:endParaRPr lang="en-US" sz="1600"/>
          </a:p>
        </p:txBody>
      </p:sp>
      <p:sp>
        <p:nvSpPr>
          <p:cNvPr id="4" name="Marcador de contenido 3"/>
          <p:cNvSpPr>
            <a:spLocks noGrp="1"/>
          </p:cNvSpPr>
          <p:nvPr>
            <p:ph idx="1"/>
          </p:nvPr>
        </p:nvSpPr>
        <p:spPr>
          <a:xfrm>
            <a:off x="781393" y="1924947"/>
            <a:ext cx="10789920" cy="4405437"/>
          </a:xfrm>
        </p:spPr>
        <p:txBody>
          <a:bodyPr>
            <a:noAutofit/>
          </a:bodyPr>
          <a:lstStyle/>
          <a:p>
            <a:r>
              <a:rPr lang="en-US" sz="2100" dirty="0"/>
              <a:t>La OCDE </a:t>
            </a:r>
            <a:r>
              <a:rPr lang="en-US" sz="2100" dirty="0" smtClean="0"/>
              <a:t>(</a:t>
            </a:r>
            <a:r>
              <a:rPr lang="en-US" sz="2100" dirty="0"/>
              <a:t>Organization for Economic Co-operation and Development</a:t>
            </a:r>
            <a:r>
              <a:rPr lang="en-US" sz="2100" dirty="0" smtClean="0"/>
              <a:t>) define </a:t>
            </a:r>
            <a:r>
              <a:rPr lang="en-US" sz="2100" dirty="0"/>
              <a:t>la I + D </a:t>
            </a:r>
            <a:r>
              <a:rPr lang="en-US" sz="2100" dirty="0" err="1"/>
              <a:t>como</a:t>
            </a:r>
            <a:r>
              <a:rPr lang="en-US" sz="2100" dirty="0"/>
              <a:t> "</a:t>
            </a:r>
            <a:r>
              <a:rPr lang="en-US" sz="2100" dirty="0" err="1"/>
              <a:t>trabajo</a:t>
            </a:r>
            <a:r>
              <a:rPr lang="en-US" sz="2100" dirty="0"/>
              <a:t> </a:t>
            </a:r>
            <a:r>
              <a:rPr lang="en-US" sz="2100" dirty="0" err="1"/>
              <a:t>creativo</a:t>
            </a:r>
            <a:r>
              <a:rPr lang="en-US" sz="2100" dirty="0"/>
              <a:t> </a:t>
            </a:r>
            <a:r>
              <a:rPr lang="en-US" sz="2100" dirty="0" err="1"/>
              <a:t>realizado</a:t>
            </a:r>
            <a:r>
              <a:rPr lang="en-US" sz="2100" dirty="0"/>
              <a:t> de forma </a:t>
            </a:r>
            <a:r>
              <a:rPr lang="en-US" sz="2100" dirty="0" err="1"/>
              <a:t>sistemática</a:t>
            </a:r>
            <a:r>
              <a:rPr lang="en-US" sz="2100" dirty="0"/>
              <a:t> para </a:t>
            </a:r>
            <a:r>
              <a:rPr lang="en-US" sz="2100" dirty="0" err="1"/>
              <a:t>aumentar</a:t>
            </a:r>
            <a:r>
              <a:rPr lang="en-US" sz="2100" dirty="0"/>
              <a:t> el stock de </a:t>
            </a:r>
            <a:r>
              <a:rPr lang="en-US" sz="2100" dirty="0" err="1"/>
              <a:t>conocimiento</a:t>
            </a:r>
            <a:r>
              <a:rPr lang="en-US" sz="2100" dirty="0"/>
              <a:t> del hombre, la </a:t>
            </a:r>
            <a:r>
              <a:rPr lang="en-US" sz="2100" dirty="0" err="1"/>
              <a:t>cultura</a:t>
            </a:r>
            <a:r>
              <a:rPr lang="en-US" sz="2100" dirty="0"/>
              <a:t> y la </a:t>
            </a:r>
            <a:r>
              <a:rPr lang="en-US" sz="2100" dirty="0" err="1"/>
              <a:t>sociedad</a:t>
            </a:r>
            <a:r>
              <a:rPr lang="en-US" sz="2100" dirty="0"/>
              <a:t>, y el </a:t>
            </a:r>
            <a:r>
              <a:rPr lang="en-US" sz="2100" dirty="0" err="1"/>
              <a:t>uso</a:t>
            </a:r>
            <a:r>
              <a:rPr lang="en-US" sz="2100" dirty="0"/>
              <a:t> de </a:t>
            </a:r>
            <a:r>
              <a:rPr lang="en-US" sz="2100" dirty="0" err="1"/>
              <a:t>este</a:t>
            </a:r>
            <a:r>
              <a:rPr lang="en-US" sz="2100" dirty="0"/>
              <a:t> stock de </a:t>
            </a:r>
            <a:r>
              <a:rPr lang="en-US" sz="2100" dirty="0" err="1"/>
              <a:t>conocimiento</a:t>
            </a:r>
            <a:r>
              <a:rPr lang="en-US" sz="2100" dirty="0"/>
              <a:t> para </a:t>
            </a:r>
            <a:r>
              <a:rPr lang="en-US" sz="2100" dirty="0" err="1"/>
              <a:t>diseñar</a:t>
            </a:r>
            <a:r>
              <a:rPr lang="en-US" sz="2100" dirty="0"/>
              <a:t> </a:t>
            </a:r>
            <a:r>
              <a:rPr lang="en-US" sz="2100" dirty="0" err="1"/>
              <a:t>nuevas</a:t>
            </a:r>
            <a:r>
              <a:rPr lang="en-US" sz="2100" dirty="0"/>
              <a:t> </a:t>
            </a:r>
            <a:r>
              <a:rPr lang="en-US" sz="2100" dirty="0" err="1" smtClean="0"/>
              <a:t>aplicaciones</a:t>
            </a:r>
            <a:r>
              <a:rPr lang="en-US" sz="2100" dirty="0" smtClean="0"/>
              <a:t>”.</a:t>
            </a:r>
            <a:endParaRPr lang="en-US" sz="2100" dirty="0"/>
          </a:p>
          <a:p>
            <a:r>
              <a:rPr lang="en-US" sz="2100" dirty="0"/>
              <a:t>Con el fin de </a:t>
            </a:r>
            <a:r>
              <a:rPr lang="en-US" sz="2100" dirty="0" err="1"/>
              <a:t>proporcionar</a:t>
            </a:r>
            <a:r>
              <a:rPr lang="en-US" sz="2100" dirty="0"/>
              <a:t> </a:t>
            </a:r>
            <a:r>
              <a:rPr lang="en-US" sz="2100" dirty="0" err="1"/>
              <a:t>definiciones</a:t>
            </a:r>
            <a:r>
              <a:rPr lang="en-US" sz="2100" dirty="0"/>
              <a:t> </a:t>
            </a:r>
            <a:r>
              <a:rPr lang="en-US" sz="2100" dirty="0" err="1"/>
              <a:t>funcionales</a:t>
            </a:r>
            <a:r>
              <a:rPr lang="en-US" sz="2100" dirty="0"/>
              <a:t> y </a:t>
            </a:r>
            <a:r>
              <a:rPr lang="en-US" sz="2100" dirty="0" err="1"/>
              <a:t>comprensibles</a:t>
            </a:r>
            <a:r>
              <a:rPr lang="en-US" sz="2100" dirty="0"/>
              <a:t> para </a:t>
            </a:r>
            <a:r>
              <a:rPr lang="en-US" sz="2100" dirty="0" err="1"/>
              <a:t>varias</a:t>
            </a:r>
            <a:r>
              <a:rPr lang="en-US" sz="2100" dirty="0"/>
              <a:t> </a:t>
            </a:r>
            <a:r>
              <a:rPr lang="en-US" sz="2100" dirty="0" err="1"/>
              <a:t>actividades</a:t>
            </a:r>
            <a:r>
              <a:rPr lang="en-US" sz="2100" dirty="0"/>
              <a:t> de </a:t>
            </a:r>
            <a:r>
              <a:rPr lang="en-US" sz="2100" dirty="0" err="1"/>
              <a:t>investigación</a:t>
            </a:r>
            <a:r>
              <a:rPr lang="en-US" sz="2100" dirty="0"/>
              <a:t>, Science Indicators </a:t>
            </a:r>
            <a:r>
              <a:rPr lang="en-US" sz="2100" dirty="0" err="1"/>
              <a:t>clasifica</a:t>
            </a:r>
            <a:r>
              <a:rPr lang="en-US" sz="2100" dirty="0"/>
              <a:t> </a:t>
            </a:r>
            <a:r>
              <a:rPr lang="en-US" sz="2100" dirty="0" err="1"/>
              <a:t>las</a:t>
            </a:r>
            <a:r>
              <a:rPr lang="en-US" sz="2100" dirty="0"/>
              <a:t> </a:t>
            </a:r>
            <a:r>
              <a:rPr lang="en-US" sz="2100" dirty="0" err="1"/>
              <a:t>actividades</a:t>
            </a:r>
            <a:r>
              <a:rPr lang="en-US" sz="2100" dirty="0"/>
              <a:t> de I + D </a:t>
            </a:r>
            <a:r>
              <a:rPr lang="en-US" sz="2100" dirty="0" err="1"/>
              <a:t>como</a:t>
            </a:r>
            <a:r>
              <a:rPr lang="en-US" sz="2100" dirty="0"/>
              <a:t> </a:t>
            </a:r>
            <a:r>
              <a:rPr lang="en-US" sz="2100" dirty="0" err="1"/>
              <a:t>esfuerzos</a:t>
            </a:r>
            <a:r>
              <a:rPr lang="en-US" sz="2100" dirty="0"/>
              <a:t> en </a:t>
            </a:r>
            <a:r>
              <a:rPr lang="en-US" sz="2100" dirty="0" err="1"/>
              <a:t>ciencia</a:t>
            </a:r>
            <a:r>
              <a:rPr lang="en-US" sz="2100" dirty="0"/>
              <a:t> e </a:t>
            </a:r>
            <a:r>
              <a:rPr lang="en-US" sz="2100" dirty="0" err="1"/>
              <a:t>ingeniería</a:t>
            </a:r>
            <a:r>
              <a:rPr lang="en-US" sz="2100" dirty="0"/>
              <a:t> de la </a:t>
            </a:r>
            <a:r>
              <a:rPr lang="en-US" sz="2100" dirty="0" err="1"/>
              <a:t>siguiente</a:t>
            </a:r>
            <a:r>
              <a:rPr lang="en-US" sz="2100" dirty="0"/>
              <a:t> </a:t>
            </a:r>
            <a:r>
              <a:rPr lang="en-US" sz="2100" dirty="0" err="1"/>
              <a:t>manera</a:t>
            </a:r>
            <a:r>
              <a:rPr lang="en-US" sz="2100" dirty="0" smtClean="0"/>
              <a:t>:</a:t>
            </a:r>
          </a:p>
          <a:p>
            <a:r>
              <a:rPr lang="en-US" sz="2100" dirty="0" smtClean="0"/>
              <a:t>• </a:t>
            </a:r>
            <a:r>
              <a:rPr lang="en-US" sz="2100" dirty="0" err="1"/>
              <a:t>Producir</a:t>
            </a:r>
            <a:r>
              <a:rPr lang="en-US" sz="2100" dirty="0"/>
              <a:t> </a:t>
            </a:r>
            <a:r>
              <a:rPr lang="en-US" sz="2100" dirty="0" err="1"/>
              <a:t>avances</a:t>
            </a:r>
            <a:r>
              <a:rPr lang="en-US" sz="2100" dirty="0"/>
              <a:t> </a:t>
            </a:r>
            <a:r>
              <a:rPr lang="en-US" sz="2100" dirty="0" err="1"/>
              <a:t>significativos</a:t>
            </a:r>
            <a:r>
              <a:rPr lang="en-US" sz="2100" dirty="0"/>
              <a:t> en el </a:t>
            </a:r>
            <a:r>
              <a:rPr lang="en-US" sz="2100" dirty="0" err="1"/>
              <a:t>amplio</a:t>
            </a:r>
            <a:r>
              <a:rPr lang="en-US" sz="2100" dirty="0"/>
              <a:t> </a:t>
            </a:r>
            <a:r>
              <a:rPr lang="en-US" sz="2100" dirty="0" err="1"/>
              <a:t>frente</a:t>
            </a:r>
            <a:r>
              <a:rPr lang="en-US" sz="2100" dirty="0"/>
              <a:t> de la </a:t>
            </a:r>
            <a:r>
              <a:rPr lang="en-US" sz="2100" dirty="0" err="1"/>
              <a:t>comprensión</a:t>
            </a:r>
            <a:r>
              <a:rPr lang="en-US" sz="2100" dirty="0"/>
              <a:t> de los </a:t>
            </a:r>
            <a:r>
              <a:rPr lang="en-US" sz="2100" dirty="0" err="1"/>
              <a:t>fenómenos</a:t>
            </a:r>
            <a:r>
              <a:rPr lang="en-US" sz="2100" dirty="0"/>
              <a:t> </a:t>
            </a:r>
            <a:r>
              <a:rPr lang="en-US" sz="2100" dirty="0" err="1"/>
              <a:t>naturales</a:t>
            </a:r>
            <a:r>
              <a:rPr lang="en-US" sz="2100" dirty="0"/>
              <a:t> y </a:t>
            </a:r>
            <a:r>
              <a:rPr lang="en-US" sz="2100" dirty="0" err="1"/>
              <a:t>sociales</a:t>
            </a:r>
            <a:r>
              <a:rPr lang="en-US" sz="2100" dirty="0"/>
              <a:t>: </a:t>
            </a:r>
            <a:r>
              <a:rPr lang="en-US" sz="2100" b="1" dirty="0" err="1"/>
              <a:t>investigación</a:t>
            </a:r>
            <a:r>
              <a:rPr lang="en-US" sz="2100" b="1" dirty="0"/>
              <a:t> </a:t>
            </a:r>
            <a:r>
              <a:rPr lang="en-US" sz="2100" b="1" dirty="0" err="1" smtClean="0"/>
              <a:t>básica</a:t>
            </a:r>
            <a:endParaRPr lang="en-US" sz="2100" b="1" dirty="0" smtClean="0"/>
          </a:p>
          <a:p>
            <a:r>
              <a:rPr lang="en-US" sz="2100" dirty="0" smtClean="0"/>
              <a:t>• </a:t>
            </a:r>
            <a:r>
              <a:rPr lang="en-US" sz="2100" dirty="0" err="1"/>
              <a:t>Fomento</a:t>
            </a:r>
            <a:r>
              <a:rPr lang="en-US" sz="2100" dirty="0"/>
              <a:t> de la </a:t>
            </a:r>
            <a:r>
              <a:rPr lang="en-US" sz="2100" dirty="0" err="1"/>
              <a:t>actividad</a:t>
            </a:r>
            <a:r>
              <a:rPr lang="en-US" sz="2100" dirty="0"/>
              <a:t> </a:t>
            </a:r>
            <a:r>
              <a:rPr lang="en-US" sz="2100" dirty="0" err="1"/>
              <a:t>inventiva</a:t>
            </a:r>
            <a:r>
              <a:rPr lang="en-US" sz="2100" dirty="0"/>
              <a:t> para </a:t>
            </a:r>
            <a:r>
              <a:rPr lang="en-US" sz="2100" dirty="0" err="1"/>
              <a:t>producir</a:t>
            </a:r>
            <a:r>
              <a:rPr lang="en-US" sz="2100" dirty="0"/>
              <a:t> </a:t>
            </a:r>
            <a:r>
              <a:rPr lang="en-US" sz="2100" dirty="0" err="1"/>
              <a:t>avances</a:t>
            </a:r>
            <a:r>
              <a:rPr lang="en-US" sz="2100" dirty="0"/>
              <a:t> </a:t>
            </a:r>
            <a:r>
              <a:rPr lang="en-US" sz="2100" dirty="0" err="1"/>
              <a:t>tecnológicos</a:t>
            </a:r>
            <a:r>
              <a:rPr lang="en-US" sz="2100" dirty="0"/>
              <a:t>: </a:t>
            </a:r>
            <a:r>
              <a:rPr lang="en-US" sz="2100" b="1" dirty="0" err="1"/>
              <a:t>investigación</a:t>
            </a:r>
            <a:r>
              <a:rPr lang="en-US" sz="2100" b="1" dirty="0"/>
              <a:t> y </a:t>
            </a:r>
            <a:r>
              <a:rPr lang="en-US" sz="2100" b="1" dirty="0" err="1"/>
              <a:t>desarrollo</a:t>
            </a:r>
            <a:r>
              <a:rPr lang="en-US" sz="2100" b="1" dirty="0"/>
              <a:t> </a:t>
            </a:r>
            <a:r>
              <a:rPr lang="en-US" sz="2100" b="1" dirty="0" err="1" smtClean="0"/>
              <a:t>aplicados</a:t>
            </a:r>
            <a:endParaRPr lang="en-US" sz="2100" b="1" dirty="0" smtClean="0"/>
          </a:p>
          <a:p>
            <a:r>
              <a:rPr lang="en-US" sz="2100" dirty="0" smtClean="0"/>
              <a:t>• </a:t>
            </a:r>
            <a:r>
              <a:rPr lang="en-US" sz="2100" dirty="0" err="1"/>
              <a:t>Combinación</a:t>
            </a:r>
            <a:r>
              <a:rPr lang="en-US" sz="2100" dirty="0"/>
              <a:t> de </a:t>
            </a:r>
            <a:r>
              <a:rPr lang="en-US" sz="2100" dirty="0" err="1"/>
              <a:t>comprensión</a:t>
            </a:r>
            <a:r>
              <a:rPr lang="en-US" sz="2100" dirty="0"/>
              <a:t> e </a:t>
            </a:r>
            <a:r>
              <a:rPr lang="en-US" sz="2100" dirty="0" err="1"/>
              <a:t>invención</a:t>
            </a:r>
            <a:r>
              <a:rPr lang="en-US" sz="2100" dirty="0"/>
              <a:t> en forma de </a:t>
            </a:r>
            <a:r>
              <a:rPr lang="en-US" sz="2100" dirty="0" err="1"/>
              <a:t>productos</a:t>
            </a:r>
            <a:r>
              <a:rPr lang="en-US" sz="2100" dirty="0"/>
              <a:t> y </a:t>
            </a:r>
            <a:r>
              <a:rPr lang="en-US" sz="2100" dirty="0" err="1"/>
              <a:t>procesos</a:t>
            </a:r>
            <a:r>
              <a:rPr lang="en-US" sz="2100" dirty="0"/>
              <a:t> </a:t>
            </a:r>
            <a:r>
              <a:rPr lang="en-US" sz="2100" dirty="0" err="1"/>
              <a:t>socialmente</a:t>
            </a:r>
            <a:r>
              <a:rPr lang="en-US" sz="2100" dirty="0"/>
              <a:t> </a:t>
            </a:r>
            <a:r>
              <a:rPr lang="en-US" sz="2100" dirty="0" err="1"/>
              <a:t>útiles</a:t>
            </a:r>
            <a:r>
              <a:rPr lang="en-US" sz="2100" dirty="0"/>
              <a:t> y </a:t>
            </a:r>
            <a:r>
              <a:rPr lang="en-US" sz="2100" dirty="0" err="1"/>
              <a:t>asequibles</a:t>
            </a:r>
            <a:r>
              <a:rPr lang="en-US" sz="2100" dirty="0"/>
              <a:t>: </a:t>
            </a:r>
            <a:r>
              <a:rPr lang="en-US" sz="2100" b="1" dirty="0" err="1"/>
              <a:t>innovación</a:t>
            </a:r>
            <a:endParaRPr lang="en-US" sz="2100" b="1" dirty="0"/>
          </a:p>
        </p:txBody>
      </p:sp>
    </p:spTree>
    <p:extLst>
      <p:ext uri="{BB962C8B-B14F-4D97-AF65-F5344CB8AC3E}">
        <p14:creationId xmlns:p14="http://schemas.microsoft.com/office/powerpoint/2010/main" val="1905475192"/>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6" name="Título 1"/>
          <p:cNvSpPr txBox="1">
            <a:spLocks/>
          </p:cNvSpPr>
          <p:nvPr/>
        </p:nvSpPr>
        <p:spPr>
          <a:xfrm>
            <a:off x="997527" y="649704"/>
            <a:ext cx="10490661"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300" dirty="0" err="1" smtClean="0"/>
              <a:t>Categor</a:t>
            </a:r>
            <a:r>
              <a:rPr lang="es-ES" sz="4300" dirty="0" err="1" smtClean="0"/>
              <a:t>ías</a:t>
            </a:r>
            <a:r>
              <a:rPr lang="es-ES" sz="4300" dirty="0" smtClean="0"/>
              <a:t> de Investigación</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a:t>Para fines de planificación, Brooks (1968, p. 57) ha sugerido tres categorías amplias de organizaciones de investigación: </a:t>
            </a:r>
            <a:endParaRPr lang="es-ES_tradnl" sz="2400" dirty="0" smtClean="0"/>
          </a:p>
          <a:p>
            <a:pPr>
              <a:buClr>
                <a:schemeClr val="accent2"/>
              </a:buClr>
              <a:buFont typeface="Wingdings" charset="2"/>
              <a:buChar char="v"/>
            </a:pPr>
            <a:r>
              <a:rPr lang="es-ES_tradnl" sz="2400" dirty="0" smtClean="0"/>
              <a:t>investigación </a:t>
            </a:r>
            <a:r>
              <a:rPr lang="es-ES_tradnl" sz="2400" dirty="0"/>
              <a:t>orientada a la </a:t>
            </a:r>
            <a:r>
              <a:rPr lang="es-ES_tradnl" sz="2400" dirty="0" smtClean="0"/>
              <a:t>misión</a:t>
            </a:r>
          </a:p>
          <a:p>
            <a:pPr>
              <a:buClr>
                <a:schemeClr val="accent2"/>
              </a:buClr>
              <a:buFont typeface="Wingdings" charset="2"/>
              <a:buChar char="v"/>
            </a:pPr>
            <a:r>
              <a:rPr lang="es-ES_tradnl" sz="2400" dirty="0" smtClean="0"/>
              <a:t>investigación </a:t>
            </a:r>
            <a:r>
              <a:rPr lang="es-ES_tradnl" sz="2400" dirty="0"/>
              <a:t>científica institucional e </a:t>
            </a:r>
            <a:endParaRPr lang="es-ES_tradnl" sz="2400" dirty="0" smtClean="0"/>
          </a:p>
          <a:p>
            <a:pPr>
              <a:buClr>
                <a:schemeClr val="accent2"/>
              </a:buClr>
              <a:buFont typeface="Wingdings" charset="2"/>
              <a:buChar char="v"/>
            </a:pPr>
            <a:r>
              <a:rPr lang="es-ES_tradnl" sz="2400" dirty="0" smtClean="0"/>
              <a:t>investigación </a:t>
            </a:r>
            <a:r>
              <a:rPr lang="es-ES_tradnl" sz="2400" dirty="0"/>
              <a:t>académica.</a:t>
            </a:r>
          </a:p>
        </p:txBody>
      </p:sp>
    </p:spTree>
    <p:extLst>
      <p:ext uri="{BB962C8B-B14F-4D97-AF65-F5344CB8AC3E}">
        <p14:creationId xmlns:p14="http://schemas.microsoft.com/office/powerpoint/2010/main" val="20495993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6" name="Título 1"/>
          <p:cNvSpPr txBox="1">
            <a:spLocks/>
          </p:cNvSpPr>
          <p:nvPr/>
        </p:nvSpPr>
        <p:spPr>
          <a:xfrm>
            <a:off x="939339" y="748145"/>
            <a:ext cx="10490661" cy="91440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dirty="0"/>
              <a:t>Organismos de Investigación </a:t>
            </a:r>
            <a:r>
              <a:rPr lang="es-ES_tradnl" sz="4000" dirty="0" smtClean="0"/>
              <a:t>orientada a la </a:t>
            </a:r>
            <a:r>
              <a:rPr lang="es-ES_tradnl" sz="4000" dirty="0" err="1" smtClean="0"/>
              <a:t>misi</a:t>
            </a:r>
            <a:r>
              <a:rPr lang="es-ES" sz="4000" dirty="0" err="1" smtClean="0"/>
              <a:t>ón</a:t>
            </a:r>
            <a:endParaRPr lang="en-US" sz="4000" dirty="0"/>
          </a:p>
        </p:txBody>
      </p:sp>
      <p:sp>
        <p:nvSpPr>
          <p:cNvPr id="7" name="Marcador de contenido 2"/>
          <p:cNvSpPr txBox="1">
            <a:spLocks/>
          </p:cNvSpPr>
          <p:nvPr/>
        </p:nvSpPr>
        <p:spPr>
          <a:xfrm>
            <a:off x="714897" y="2177935"/>
            <a:ext cx="11089178" cy="418961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a:t>El término "misión" se refiere a un objetivo definido en términos de los objetivos a largo plazo de la organización en lugar de un objetivo técnico específico. Ejemplos de tales organizaciones incluyen laboratorios de investigación </a:t>
            </a:r>
            <a:r>
              <a:rPr lang="es-ES_tradnl" sz="2400" dirty="0" smtClean="0"/>
              <a:t>y </a:t>
            </a:r>
            <a:r>
              <a:rPr lang="es-ES_tradnl" sz="2400" dirty="0"/>
              <a:t>laboratorios de investigación industrial. </a:t>
            </a:r>
            <a:endParaRPr lang="es-ES_tradnl" sz="2400" dirty="0" smtClean="0"/>
          </a:p>
          <a:p>
            <a:pPr>
              <a:buClr>
                <a:schemeClr val="accent2"/>
              </a:buClr>
              <a:buFont typeface="Wingdings" charset="2"/>
              <a:buChar char="v"/>
            </a:pPr>
            <a:r>
              <a:rPr lang="es-ES_tradnl" sz="2400" dirty="0" smtClean="0"/>
              <a:t>Dichos </a:t>
            </a:r>
            <a:r>
              <a:rPr lang="es-ES_tradnl" sz="2400" dirty="0"/>
              <a:t>laboratorios de investigación son organizaciones integradas verticalmente que realizan investigación básica y aplicada y pueden proporcionar apoyo técnico para la operación o la fabricación. Si bien su investigación puede ser del tipo más sofisticado y fundamental, está dirigida a cumplir los objetivos y la misión de la organización en lugar de al desarrollo de la ciencia en sí.</a:t>
            </a:r>
          </a:p>
        </p:txBody>
      </p:sp>
    </p:spTree>
    <p:extLst>
      <p:ext uri="{BB962C8B-B14F-4D97-AF65-F5344CB8AC3E}">
        <p14:creationId xmlns:p14="http://schemas.microsoft.com/office/powerpoint/2010/main" val="7861673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6" name="Título 1"/>
          <p:cNvSpPr txBox="1">
            <a:spLocks/>
          </p:cNvSpPr>
          <p:nvPr/>
        </p:nvSpPr>
        <p:spPr>
          <a:xfrm>
            <a:off x="939339" y="465513"/>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a:t>Organismos de Investigación Científica Institucional</a:t>
            </a:r>
            <a:endParaRPr lang="en-US" sz="4000" dirty="0"/>
          </a:p>
        </p:txBody>
      </p:sp>
      <p:sp>
        <p:nvSpPr>
          <p:cNvPr id="7" name="Marcador de contenido 2"/>
          <p:cNvSpPr txBox="1">
            <a:spLocks/>
          </p:cNvSpPr>
          <p:nvPr/>
        </p:nvSpPr>
        <p:spPr>
          <a:xfrm>
            <a:off x="714897" y="1379913"/>
            <a:ext cx="11089178" cy="498763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smtClean="0"/>
              <a:t>Esto </a:t>
            </a:r>
            <a:r>
              <a:rPr lang="es-ES_tradnl" sz="2400" dirty="0"/>
              <a:t>cubre a las organizaciones cuya misión se define principalmente en términos científicos, por ejemplo, el avance de la física de alta energía o la biología molecular. Tales organizaciones de investigación siguen algún tipo de programa coherente adaptado a las fronteras cambiantes en su área de interés</a:t>
            </a:r>
            <a:r>
              <a:rPr lang="es-ES_tradnl" sz="2400" dirty="0" smtClean="0"/>
              <a:t>.</a:t>
            </a:r>
          </a:p>
          <a:p>
            <a:pPr>
              <a:buClr>
                <a:schemeClr val="accent2"/>
              </a:buClr>
              <a:buFont typeface="Wingdings" charset="2"/>
              <a:buChar char="v"/>
            </a:pPr>
            <a:endParaRPr lang="es-ES_tradnl" sz="2400" dirty="0"/>
          </a:p>
          <a:p>
            <a:pPr>
              <a:buClr>
                <a:schemeClr val="accent2"/>
              </a:buClr>
              <a:buFont typeface="Wingdings" charset="2"/>
              <a:buChar char="v"/>
            </a:pPr>
            <a:endParaRPr lang="es-ES_tradnl" sz="2400" dirty="0" smtClean="0"/>
          </a:p>
          <a:p>
            <a:pPr>
              <a:buClr>
                <a:schemeClr val="accent2"/>
              </a:buClr>
              <a:buFont typeface="Wingdings" charset="2"/>
              <a:buChar char="v"/>
            </a:pPr>
            <a:endParaRPr lang="es-ES_tradnl" sz="2400" dirty="0"/>
          </a:p>
          <a:p>
            <a:pPr>
              <a:buClr>
                <a:schemeClr val="accent2"/>
              </a:buClr>
              <a:buFont typeface="Wingdings" charset="2"/>
              <a:buChar char="v"/>
            </a:pPr>
            <a:r>
              <a:rPr lang="es-ES_tradnl" sz="2400" dirty="0" smtClean="0"/>
              <a:t>La </a:t>
            </a:r>
            <a:r>
              <a:rPr lang="es-ES_tradnl" sz="2400" dirty="0"/>
              <a:t>investigación académica suele ser una investigación básica a pequeña escala llevada a cabo en los departamentos académicos de las universidades por estudiantes o asociados de investigación bajo la dirección de profesores universitarios que también enseñan.</a:t>
            </a:r>
          </a:p>
        </p:txBody>
      </p:sp>
      <p:sp>
        <p:nvSpPr>
          <p:cNvPr id="5" name="Título 1"/>
          <p:cNvSpPr txBox="1">
            <a:spLocks/>
          </p:cNvSpPr>
          <p:nvPr/>
        </p:nvSpPr>
        <p:spPr>
          <a:xfrm>
            <a:off x="770400" y="3572839"/>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dirty="0" smtClean="0"/>
              <a:t> Organismos </a:t>
            </a:r>
            <a:r>
              <a:rPr lang="es-ES_tradnl" sz="4000" dirty="0"/>
              <a:t>de investigación académica</a:t>
            </a:r>
            <a:endParaRPr lang="en-US" sz="4000" dirty="0"/>
          </a:p>
        </p:txBody>
      </p:sp>
    </p:spTree>
    <p:extLst>
      <p:ext uri="{BB962C8B-B14F-4D97-AF65-F5344CB8AC3E}">
        <p14:creationId xmlns:p14="http://schemas.microsoft.com/office/powerpoint/2010/main" val="16938276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dirty="0"/>
              <a:t>¿</a:t>
            </a:r>
            <a:r>
              <a:rPr lang="en-US" sz="4300" dirty="0" smtClean="0"/>
              <a:t>QUÉ INVESTIGAR?</a:t>
            </a:r>
            <a:endParaRPr lang="en-US" sz="4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27</a:t>
            </a:fld>
            <a:endParaRPr lang="en-US" sz="1600"/>
          </a:p>
        </p:txBody>
      </p:sp>
      <p:sp>
        <p:nvSpPr>
          <p:cNvPr id="4" name="Marcador de contenido 3"/>
          <p:cNvSpPr>
            <a:spLocks noGrp="1"/>
          </p:cNvSpPr>
          <p:nvPr>
            <p:ph idx="1"/>
          </p:nvPr>
        </p:nvSpPr>
        <p:spPr>
          <a:xfrm>
            <a:off x="781393" y="1924947"/>
            <a:ext cx="10789920" cy="4405437"/>
          </a:xfrm>
        </p:spPr>
        <p:txBody>
          <a:bodyPr>
            <a:noAutofit/>
          </a:bodyPr>
          <a:lstStyle/>
          <a:p>
            <a:r>
              <a:rPr lang="en-US" sz="2300" dirty="0"/>
              <a:t>Hay </a:t>
            </a:r>
            <a:r>
              <a:rPr lang="en-US" sz="2300" dirty="0" err="1"/>
              <a:t>pocas</a:t>
            </a:r>
            <a:r>
              <a:rPr lang="en-US" sz="2300" dirty="0"/>
              <a:t> </a:t>
            </a:r>
            <a:r>
              <a:rPr lang="en-US" sz="2300" dirty="0" err="1"/>
              <a:t>discusiones</a:t>
            </a:r>
            <a:r>
              <a:rPr lang="en-US" sz="2300" dirty="0"/>
              <a:t> </a:t>
            </a:r>
            <a:r>
              <a:rPr lang="en-US" sz="2300" dirty="0" err="1"/>
              <a:t>sobre</a:t>
            </a:r>
            <a:r>
              <a:rPr lang="en-US" sz="2300" dirty="0"/>
              <a:t> </a:t>
            </a:r>
            <a:r>
              <a:rPr lang="en-US" sz="2300" dirty="0" err="1"/>
              <a:t>financiamiento</a:t>
            </a:r>
            <a:r>
              <a:rPr lang="en-US" sz="2300" dirty="0"/>
              <a:t> de la </a:t>
            </a:r>
            <a:r>
              <a:rPr lang="en-US" sz="2300" dirty="0" err="1"/>
              <a:t>investigación</a:t>
            </a:r>
            <a:r>
              <a:rPr lang="en-US" sz="2300" dirty="0"/>
              <a:t>, </a:t>
            </a:r>
            <a:r>
              <a:rPr lang="en-US" sz="2300" dirty="0" err="1"/>
              <a:t>planificación</a:t>
            </a:r>
            <a:r>
              <a:rPr lang="en-US" sz="2300" dirty="0"/>
              <a:t> de </a:t>
            </a:r>
            <a:r>
              <a:rPr lang="en-US" sz="2300" dirty="0" err="1"/>
              <a:t>programas</a:t>
            </a:r>
            <a:r>
              <a:rPr lang="en-US" sz="2300" dirty="0"/>
              <a:t> de </a:t>
            </a:r>
            <a:r>
              <a:rPr lang="en-US" sz="2300" dirty="0" err="1"/>
              <a:t>investigación</a:t>
            </a:r>
            <a:r>
              <a:rPr lang="en-US" sz="2300" dirty="0"/>
              <a:t> y </a:t>
            </a:r>
            <a:r>
              <a:rPr lang="en-US" sz="2300" dirty="0" err="1"/>
              <a:t>ejecución</a:t>
            </a:r>
            <a:r>
              <a:rPr lang="en-US" sz="2300" dirty="0"/>
              <a:t> </a:t>
            </a:r>
            <a:r>
              <a:rPr lang="en-US" sz="2300" dirty="0" err="1"/>
              <a:t>que</a:t>
            </a:r>
            <a:r>
              <a:rPr lang="en-US" sz="2300" dirty="0"/>
              <a:t> no </a:t>
            </a:r>
            <a:r>
              <a:rPr lang="en-US" sz="2300" dirty="0" err="1"/>
              <a:t>incluyen</a:t>
            </a:r>
            <a:r>
              <a:rPr lang="en-US" sz="2300" dirty="0"/>
              <a:t> </a:t>
            </a:r>
            <a:r>
              <a:rPr lang="en-US" sz="2300" dirty="0" err="1"/>
              <a:t>comentarios</a:t>
            </a:r>
            <a:r>
              <a:rPr lang="en-US" sz="2300" dirty="0"/>
              <a:t> </a:t>
            </a:r>
            <a:r>
              <a:rPr lang="en-US" sz="2300" dirty="0" err="1"/>
              <a:t>sobre</a:t>
            </a:r>
            <a:r>
              <a:rPr lang="en-US" sz="2300" dirty="0"/>
              <a:t> lo </a:t>
            </a:r>
            <a:r>
              <a:rPr lang="en-US" sz="2300" dirty="0" err="1"/>
              <a:t>que</a:t>
            </a:r>
            <a:r>
              <a:rPr lang="en-US" sz="2300" dirty="0"/>
              <a:t> </a:t>
            </a:r>
            <a:r>
              <a:rPr lang="en-US" sz="2300" dirty="0" err="1"/>
              <a:t>realmente</a:t>
            </a:r>
            <a:r>
              <a:rPr lang="en-US" sz="2300" dirty="0"/>
              <a:t> se </a:t>
            </a:r>
            <a:r>
              <a:rPr lang="en-US" sz="2300" dirty="0" err="1"/>
              <a:t>debe</a:t>
            </a:r>
            <a:r>
              <a:rPr lang="en-US" sz="2300" dirty="0"/>
              <a:t> </a:t>
            </a:r>
            <a:r>
              <a:rPr lang="en-US" sz="2300" dirty="0" err="1"/>
              <a:t>investigar</a:t>
            </a:r>
            <a:r>
              <a:rPr lang="en-US" sz="2300" dirty="0" smtClean="0"/>
              <a:t>.</a:t>
            </a:r>
          </a:p>
          <a:p>
            <a:r>
              <a:rPr lang="en-US" sz="2300" dirty="0" smtClean="0"/>
              <a:t>Las </a:t>
            </a:r>
            <a:r>
              <a:rPr lang="en-US" sz="2300" dirty="0" err="1"/>
              <a:t>jerarquías</a:t>
            </a:r>
            <a:r>
              <a:rPr lang="en-US" sz="2300" dirty="0"/>
              <a:t> de </a:t>
            </a:r>
            <a:r>
              <a:rPr lang="en-US" sz="2300" dirty="0" err="1"/>
              <a:t>las</a:t>
            </a:r>
            <a:r>
              <a:rPr lang="en-US" sz="2300" dirty="0"/>
              <a:t> </a:t>
            </a:r>
            <a:r>
              <a:rPr lang="en-US" sz="2300" dirty="0" err="1"/>
              <a:t>agencias</a:t>
            </a:r>
            <a:r>
              <a:rPr lang="en-US" sz="2300" dirty="0"/>
              <a:t> </a:t>
            </a:r>
            <a:r>
              <a:rPr lang="en-US" sz="2300" dirty="0" err="1"/>
              <a:t>gubernamentales</a:t>
            </a:r>
            <a:r>
              <a:rPr lang="en-US" sz="2300" dirty="0"/>
              <a:t> y de la </a:t>
            </a:r>
            <a:r>
              <a:rPr lang="en-US" sz="2300" dirty="0" err="1"/>
              <a:t>industria</a:t>
            </a:r>
            <a:r>
              <a:rPr lang="en-US" sz="2300" dirty="0"/>
              <a:t> </a:t>
            </a:r>
            <a:r>
              <a:rPr lang="en-US" sz="2300" dirty="0" err="1"/>
              <a:t>hablan</a:t>
            </a:r>
            <a:r>
              <a:rPr lang="en-US" sz="2300" dirty="0"/>
              <a:t> </a:t>
            </a:r>
            <a:r>
              <a:rPr lang="en-US" sz="2300" dirty="0" err="1"/>
              <a:t>constantemente</a:t>
            </a:r>
            <a:r>
              <a:rPr lang="en-US" sz="2300" dirty="0"/>
              <a:t> </a:t>
            </a:r>
            <a:r>
              <a:rPr lang="en-US" sz="2300" dirty="0" err="1"/>
              <a:t>sobre</a:t>
            </a:r>
            <a:r>
              <a:rPr lang="en-US" sz="2300" dirty="0"/>
              <a:t> la </a:t>
            </a:r>
            <a:r>
              <a:rPr lang="en-US" sz="2300" dirty="0" err="1"/>
              <a:t>necesidad</a:t>
            </a:r>
            <a:r>
              <a:rPr lang="en-US" sz="2300" dirty="0"/>
              <a:t> de un </a:t>
            </a:r>
            <a:r>
              <a:rPr lang="en-US" sz="2300" dirty="0" err="1"/>
              <a:t>mejor</a:t>
            </a:r>
            <a:r>
              <a:rPr lang="en-US" sz="2300" dirty="0"/>
              <a:t> </a:t>
            </a:r>
            <a:r>
              <a:rPr lang="en-US" sz="2300" dirty="0" err="1"/>
              <a:t>enfoque</a:t>
            </a:r>
            <a:r>
              <a:rPr lang="en-US" sz="2300" dirty="0"/>
              <a:t> en los </a:t>
            </a:r>
            <a:r>
              <a:rPr lang="en-US" sz="2300" dirty="0" err="1"/>
              <a:t>programas</a:t>
            </a:r>
            <a:r>
              <a:rPr lang="en-US" sz="2300" dirty="0"/>
              <a:t> de </a:t>
            </a:r>
            <a:r>
              <a:rPr lang="en-US" sz="2300" dirty="0" err="1"/>
              <a:t>investigación</a:t>
            </a:r>
            <a:r>
              <a:rPr lang="en-US" sz="2300" dirty="0"/>
              <a:t> para </a:t>
            </a:r>
            <a:r>
              <a:rPr lang="en-US" sz="2300" dirty="0" err="1"/>
              <a:t>que</a:t>
            </a:r>
            <a:r>
              <a:rPr lang="en-US" sz="2300" dirty="0"/>
              <a:t> la </a:t>
            </a:r>
            <a:r>
              <a:rPr lang="en-US" sz="2300" dirty="0" err="1"/>
              <a:t>investigación</a:t>
            </a:r>
            <a:r>
              <a:rPr lang="en-US" sz="2300" dirty="0"/>
              <a:t> </a:t>
            </a:r>
            <a:r>
              <a:rPr lang="en-US" sz="2300" dirty="0" err="1"/>
              <a:t>satisfaga</a:t>
            </a:r>
            <a:r>
              <a:rPr lang="en-US" sz="2300" dirty="0"/>
              <a:t> </a:t>
            </a:r>
            <a:r>
              <a:rPr lang="en-US" sz="2300" dirty="0" err="1"/>
              <a:t>las</a:t>
            </a:r>
            <a:r>
              <a:rPr lang="en-US" sz="2300" dirty="0"/>
              <a:t> </a:t>
            </a:r>
            <a:r>
              <a:rPr lang="en-US" sz="2300" dirty="0" err="1"/>
              <a:t>necesidades</a:t>
            </a:r>
            <a:r>
              <a:rPr lang="en-US" sz="2300" dirty="0"/>
              <a:t> de la </a:t>
            </a:r>
            <a:r>
              <a:rPr lang="en-US" sz="2300" dirty="0" err="1"/>
              <a:t>agencia</a:t>
            </a:r>
            <a:r>
              <a:rPr lang="en-US" sz="2300" dirty="0"/>
              <a:t> y la </a:t>
            </a:r>
            <a:r>
              <a:rPr lang="en-US" sz="2300" dirty="0" err="1"/>
              <a:t>organización</a:t>
            </a:r>
            <a:r>
              <a:rPr lang="en-US" sz="2300" dirty="0"/>
              <a:t>. </a:t>
            </a:r>
            <a:endParaRPr lang="en-US" sz="2300" dirty="0" smtClean="0"/>
          </a:p>
          <a:p>
            <a:r>
              <a:rPr lang="en-US" sz="2300" dirty="0" smtClean="0"/>
              <a:t>Los </a:t>
            </a:r>
            <a:r>
              <a:rPr lang="en-US" sz="2300" dirty="0" err="1"/>
              <a:t>usuarios</a:t>
            </a:r>
            <a:r>
              <a:rPr lang="en-US" sz="2300" dirty="0"/>
              <a:t> en los </a:t>
            </a:r>
            <a:r>
              <a:rPr lang="en-US" sz="2300" dirty="0" err="1"/>
              <a:t>departamentos</a:t>
            </a:r>
            <a:r>
              <a:rPr lang="en-US" sz="2300" dirty="0"/>
              <a:t> de </a:t>
            </a:r>
            <a:r>
              <a:rPr lang="en-US" sz="2300" dirty="0" err="1"/>
              <a:t>producción</a:t>
            </a:r>
            <a:r>
              <a:rPr lang="en-US" sz="2300" dirty="0"/>
              <a:t>, el personal </a:t>
            </a:r>
            <a:r>
              <a:rPr lang="en-US" sz="2300" dirty="0" err="1"/>
              <a:t>operativo</a:t>
            </a:r>
            <a:r>
              <a:rPr lang="en-US" sz="2300" dirty="0"/>
              <a:t> en </a:t>
            </a:r>
            <a:r>
              <a:rPr lang="en-US" sz="2300" dirty="0" err="1"/>
              <a:t>las</a:t>
            </a:r>
            <a:r>
              <a:rPr lang="en-US" sz="2300" dirty="0"/>
              <a:t> </a:t>
            </a:r>
            <a:r>
              <a:rPr lang="en-US" sz="2300" dirty="0" err="1"/>
              <a:t>agencias</a:t>
            </a:r>
            <a:r>
              <a:rPr lang="en-US" sz="2300" dirty="0"/>
              <a:t> y los </a:t>
            </a:r>
            <a:r>
              <a:rPr lang="en-US" sz="2300" dirty="0" err="1"/>
              <a:t>consumidores</a:t>
            </a:r>
            <a:r>
              <a:rPr lang="en-US" sz="2300" dirty="0"/>
              <a:t> a menudo se </a:t>
            </a:r>
            <a:r>
              <a:rPr lang="en-US" sz="2300" dirty="0" err="1"/>
              <a:t>quejan</a:t>
            </a:r>
            <a:r>
              <a:rPr lang="en-US" sz="2300" dirty="0"/>
              <a:t> de la </a:t>
            </a:r>
            <a:r>
              <a:rPr lang="en-US" sz="2300" dirty="0" err="1"/>
              <a:t>falta</a:t>
            </a:r>
            <a:r>
              <a:rPr lang="en-US" sz="2300" dirty="0"/>
              <a:t> de </a:t>
            </a:r>
            <a:r>
              <a:rPr lang="en-US" sz="2300" dirty="0" err="1"/>
              <a:t>relevancia</a:t>
            </a:r>
            <a:r>
              <a:rPr lang="en-US" sz="2300" dirty="0"/>
              <a:t> del </a:t>
            </a:r>
            <a:r>
              <a:rPr lang="en-US" sz="2300" dirty="0" err="1"/>
              <a:t>programa</a:t>
            </a:r>
            <a:r>
              <a:rPr lang="en-US" sz="2300" dirty="0"/>
              <a:t> de </a:t>
            </a:r>
            <a:r>
              <a:rPr lang="en-US" sz="2300" dirty="0" err="1"/>
              <a:t>investigación</a:t>
            </a:r>
            <a:r>
              <a:rPr lang="en-US" sz="2300" dirty="0"/>
              <a:t> y de la </a:t>
            </a:r>
            <a:r>
              <a:rPr lang="en-US" sz="2300" dirty="0" err="1"/>
              <a:t>falta</a:t>
            </a:r>
            <a:r>
              <a:rPr lang="en-US" sz="2300" dirty="0"/>
              <a:t> de </a:t>
            </a:r>
            <a:r>
              <a:rPr lang="en-US" sz="2300" dirty="0" err="1"/>
              <a:t>oportunidad</a:t>
            </a:r>
            <a:r>
              <a:rPr lang="en-US" sz="2300" dirty="0"/>
              <a:t> de los </a:t>
            </a:r>
            <a:r>
              <a:rPr lang="en-US" sz="2300" dirty="0" err="1"/>
              <a:t>resultados</a:t>
            </a:r>
            <a:r>
              <a:rPr lang="en-US" sz="2300" dirty="0"/>
              <a:t> de la </a:t>
            </a:r>
            <a:r>
              <a:rPr lang="en-US" sz="2300" dirty="0" err="1"/>
              <a:t>investigación</a:t>
            </a:r>
            <a:r>
              <a:rPr lang="en-US" sz="2300" dirty="0"/>
              <a:t>. </a:t>
            </a:r>
            <a:r>
              <a:rPr lang="en-US" sz="2300" dirty="0" err="1"/>
              <a:t>Tomemos</a:t>
            </a:r>
            <a:r>
              <a:rPr lang="en-US" sz="2300" dirty="0"/>
              <a:t> el </a:t>
            </a:r>
            <a:r>
              <a:rPr lang="en-US" sz="2300" dirty="0" err="1"/>
              <a:t>caso</a:t>
            </a:r>
            <a:r>
              <a:rPr lang="en-US" sz="2300" dirty="0"/>
              <a:t> de un </a:t>
            </a:r>
            <a:r>
              <a:rPr lang="en-US" sz="2300" dirty="0" err="1"/>
              <a:t>laboratorio</a:t>
            </a:r>
            <a:r>
              <a:rPr lang="en-US" sz="2300" dirty="0"/>
              <a:t> de </a:t>
            </a:r>
            <a:r>
              <a:rPr lang="en-US" sz="2300" dirty="0" err="1"/>
              <a:t>investigación</a:t>
            </a:r>
            <a:r>
              <a:rPr lang="en-US" sz="2300" dirty="0"/>
              <a:t> </a:t>
            </a:r>
            <a:r>
              <a:rPr lang="en-US" sz="2300" dirty="0" err="1"/>
              <a:t>donde</a:t>
            </a:r>
            <a:r>
              <a:rPr lang="en-US" sz="2300" dirty="0"/>
              <a:t> los </a:t>
            </a:r>
            <a:r>
              <a:rPr lang="en-US" sz="2300" dirty="0" err="1"/>
              <a:t>patrocinadores</a:t>
            </a:r>
            <a:r>
              <a:rPr lang="en-US" sz="2300" dirty="0"/>
              <a:t>, </a:t>
            </a:r>
            <a:r>
              <a:rPr lang="en-US" sz="2300" dirty="0" err="1"/>
              <a:t>aunque</a:t>
            </a:r>
            <a:r>
              <a:rPr lang="en-US" sz="2300" dirty="0"/>
              <a:t> </a:t>
            </a:r>
            <a:r>
              <a:rPr lang="en-US" sz="2300" dirty="0" err="1"/>
              <a:t>bastante</a:t>
            </a:r>
            <a:r>
              <a:rPr lang="en-US" sz="2300" dirty="0"/>
              <a:t> </a:t>
            </a:r>
            <a:r>
              <a:rPr lang="en-US" sz="2300" dirty="0" err="1"/>
              <a:t>satisfechos</a:t>
            </a:r>
            <a:r>
              <a:rPr lang="en-US" sz="2300" dirty="0"/>
              <a:t> con el </a:t>
            </a:r>
            <a:r>
              <a:rPr lang="en-US" sz="2300" dirty="0" err="1"/>
              <a:t>resultado</a:t>
            </a:r>
            <a:r>
              <a:rPr lang="en-US" sz="2300" dirty="0"/>
              <a:t> de la </a:t>
            </a:r>
            <a:r>
              <a:rPr lang="en-US" sz="2300" dirty="0" err="1"/>
              <a:t>investigación</a:t>
            </a:r>
            <a:r>
              <a:rPr lang="en-US" sz="2300" dirty="0"/>
              <a:t> del </a:t>
            </a:r>
            <a:r>
              <a:rPr lang="en-US" sz="2300" dirty="0" err="1"/>
              <a:t>laboratorio</a:t>
            </a:r>
            <a:r>
              <a:rPr lang="en-US" sz="2300" dirty="0"/>
              <a:t>, </a:t>
            </a:r>
            <a:r>
              <a:rPr lang="en-US" sz="2300" dirty="0" err="1"/>
              <a:t>proporcionaron</a:t>
            </a:r>
            <a:r>
              <a:rPr lang="en-US" sz="2300" dirty="0"/>
              <a:t> </a:t>
            </a:r>
            <a:r>
              <a:rPr lang="en-US" sz="2300" dirty="0" err="1"/>
              <a:t>este</a:t>
            </a:r>
            <a:r>
              <a:rPr lang="en-US" sz="2300" dirty="0"/>
              <a:t> </a:t>
            </a:r>
            <a:r>
              <a:rPr lang="en-US" sz="2300" dirty="0" err="1"/>
              <a:t>tipo</a:t>
            </a:r>
            <a:r>
              <a:rPr lang="en-US" sz="2300" dirty="0"/>
              <a:t> de </a:t>
            </a:r>
            <a:r>
              <a:rPr lang="en-US" sz="2300" dirty="0" err="1"/>
              <a:t>comentarios</a:t>
            </a:r>
            <a:r>
              <a:rPr lang="en-US" sz="2300" dirty="0"/>
              <a:t> </a:t>
            </a:r>
            <a:r>
              <a:rPr lang="en-US" sz="2300" dirty="0" err="1"/>
              <a:t>sobre</a:t>
            </a:r>
            <a:r>
              <a:rPr lang="en-US" sz="2300" dirty="0"/>
              <a:t> el </a:t>
            </a:r>
            <a:r>
              <a:rPr lang="en-US" sz="2300" dirty="0" err="1"/>
              <a:t>programa</a:t>
            </a:r>
            <a:r>
              <a:rPr lang="en-US" sz="2300" dirty="0"/>
              <a:t> de </a:t>
            </a:r>
            <a:r>
              <a:rPr lang="en-US" sz="2300" dirty="0" err="1"/>
              <a:t>investigación</a:t>
            </a:r>
            <a:r>
              <a:rPr lang="en-US" sz="2300" dirty="0"/>
              <a:t>:</a:t>
            </a:r>
            <a:endParaRPr lang="en-US" sz="2300" b="1" dirty="0"/>
          </a:p>
        </p:txBody>
      </p:sp>
    </p:spTree>
    <p:extLst>
      <p:ext uri="{BB962C8B-B14F-4D97-AF65-F5344CB8AC3E}">
        <p14:creationId xmlns:p14="http://schemas.microsoft.com/office/powerpoint/2010/main" val="162913539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343056"/>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pPr>
            <a:r>
              <a:rPr lang="en-US" sz="2100" dirty="0"/>
              <a:t>• </a:t>
            </a:r>
            <a:r>
              <a:rPr lang="en-US" sz="2100" dirty="0" err="1" smtClean="0"/>
              <a:t>Nuestra</a:t>
            </a:r>
            <a:r>
              <a:rPr lang="en-US" sz="2100" dirty="0" smtClean="0"/>
              <a:t> </a:t>
            </a:r>
            <a:r>
              <a:rPr lang="en-US" sz="2100" dirty="0" err="1" smtClean="0"/>
              <a:t>necesidad</a:t>
            </a:r>
            <a:r>
              <a:rPr lang="en-US" sz="2100" dirty="0" smtClean="0"/>
              <a:t> de resolver el </a:t>
            </a:r>
            <a:r>
              <a:rPr lang="en-US" sz="2100" dirty="0" err="1" smtClean="0"/>
              <a:t>problema</a:t>
            </a:r>
            <a:r>
              <a:rPr lang="en-US" sz="2100" dirty="0" smtClean="0"/>
              <a:t> del combustible </a:t>
            </a:r>
            <a:r>
              <a:rPr lang="en-US" sz="2100" dirty="0" err="1" smtClean="0"/>
              <a:t>alternativo</a:t>
            </a:r>
            <a:r>
              <a:rPr lang="en-US" sz="2100" dirty="0" smtClean="0"/>
              <a:t> </a:t>
            </a:r>
            <a:r>
              <a:rPr lang="en-US" sz="2100" dirty="0" err="1" smtClean="0"/>
              <a:t>es</a:t>
            </a:r>
            <a:r>
              <a:rPr lang="en-US" sz="2100" dirty="0" smtClean="0"/>
              <a:t> </a:t>
            </a:r>
            <a:r>
              <a:rPr lang="en-US" sz="2100" dirty="0" err="1" smtClean="0"/>
              <a:t>ahora</a:t>
            </a:r>
            <a:r>
              <a:rPr lang="en-US" sz="2100" dirty="0" smtClean="0"/>
              <a:t>, no </a:t>
            </a:r>
            <a:r>
              <a:rPr lang="en-US" sz="2100" dirty="0" err="1" smtClean="0"/>
              <a:t>dentro</a:t>
            </a:r>
            <a:r>
              <a:rPr lang="en-US" sz="2100" dirty="0" smtClean="0"/>
              <a:t> de </a:t>
            </a:r>
            <a:r>
              <a:rPr lang="en-US" sz="2100" dirty="0" err="1" smtClean="0"/>
              <a:t>tres</a:t>
            </a:r>
            <a:r>
              <a:rPr lang="en-US" sz="2100" dirty="0" smtClean="0"/>
              <a:t> </a:t>
            </a:r>
            <a:r>
              <a:rPr lang="en-US" sz="2100" dirty="0" err="1" smtClean="0"/>
              <a:t>años</a:t>
            </a:r>
            <a:r>
              <a:rPr lang="en-US" sz="2100" dirty="0" smtClean="0"/>
              <a:t>. </a:t>
            </a:r>
            <a:r>
              <a:rPr lang="en-US" sz="2100" dirty="0" err="1" smtClean="0"/>
              <a:t>Simplemente</a:t>
            </a:r>
            <a:r>
              <a:rPr lang="en-US" sz="2100" dirty="0" smtClean="0"/>
              <a:t> no </a:t>
            </a:r>
            <a:r>
              <a:rPr lang="en-US" sz="2100" dirty="0" err="1" smtClean="0"/>
              <a:t>podemos</a:t>
            </a:r>
            <a:r>
              <a:rPr lang="en-US" sz="2100" dirty="0" smtClean="0"/>
              <a:t> </a:t>
            </a:r>
            <a:r>
              <a:rPr lang="en-US" sz="2100" dirty="0" err="1" smtClean="0"/>
              <a:t>esperar</a:t>
            </a:r>
            <a:r>
              <a:rPr lang="en-US" sz="2100" dirty="0" smtClean="0"/>
              <a:t> </a:t>
            </a:r>
            <a:r>
              <a:rPr lang="en-US" sz="2100" dirty="0" err="1" smtClean="0"/>
              <a:t>años</a:t>
            </a:r>
            <a:r>
              <a:rPr lang="en-US" sz="2100" dirty="0" smtClean="0"/>
              <a:t> para </a:t>
            </a:r>
            <a:r>
              <a:rPr lang="en-US" sz="2100" dirty="0" err="1" smtClean="0"/>
              <a:t>que</a:t>
            </a:r>
            <a:r>
              <a:rPr lang="en-US" sz="2100" dirty="0" smtClean="0"/>
              <a:t> los </a:t>
            </a:r>
            <a:r>
              <a:rPr lang="en-US" sz="2100" dirty="0" err="1" smtClean="0"/>
              <a:t>investigadores</a:t>
            </a:r>
            <a:r>
              <a:rPr lang="en-US" sz="2100" dirty="0" smtClean="0"/>
              <a:t> </a:t>
            </a:r>
            <a:r>
              <a:rPr lang="en-US" sz="2100" dirty="0" err="1" smtClean="0"/>
              <a:t>estudien</a:t>
            </a:r>
            <a:r>
              <a:rPr lang="en-US" sz="2100" dirty="0" smtClean="0"/>
              <a:t> el </a:t>
            </a:r>
            <a:r>
              <a:rPr lang="en-US" sz="2100" dirty="0" err="1" smtClean="0"/>
              <a:t>problema</a:t>
            </a:r>
            <a:r>
              <a:rPr lang="en-US" sz="2100" dirty="0" smtClean="0"/>
              <a:t>. </a:t>
            </a:r>
            <a:r>
              <a:rPr lang="en-US" sz="2100" dirty="0"/>
              <a:t>La </a:t>
            </a:r>
            <a:r>
              <a:rPr lang="en-US" sz="2100" dirty="0" err="1"/>
              <a:t>investigación</a:t>
            </a:r>
            <a:r>
              <a:rPr lang="en-US" sz="2100" dirty="0"/>
              <a:t> </a:t>
            </a:r>
            <a:r>
              <a:rPr lang="en-US" sz="2100" dirty="0" err="1"/>
              <a:t>lleva</a:t>
            </a:r>
            <a:r>
              <a:rPr lang="en-US" sz="2100" dirty="0"/>
              <a:t> </a:t>
            </a:r>
            <a:r>
              <a:rPr lang="en-US" sz="2100" dirty="0" err="1"/>
              <a:t>demasiado</a:t>
            </a:r>
            <a:r>
              <a:rPr lang="en-US" sz="2100" dirty="0"/>
              <a:t> </a:t>
            </a:r>
            <a:r>
              <a:rPr lang="en-US" sz="2100" dirty="0" err="1"/>
              <a:t>tiempo</a:t>
            </a:r>
            <a:r>
              <a:rPr lang="en-US" sz="2100" dirty="0" smtClean="0"/>
              <a:t>.</a:t>
            </a:r>
          </a:p>
          <a:p>
            <a:pPr>
              <a:spcBef>
                <a:spcPts val="600"/>
              </a:spcBef>
              <a:spcAft>
                <a:spcPts val="600"/>
              </a:spcAft>
            </a:pPr>
            <a:r>
              <a:rPr lang="en-US" sz="2100" dirty="0" smtClean="0"/>
              <a:t>• </a:t>
            </a:r>
            <a:r>
              <a:rPr lang="en-US" sz="2100" dirty="0" err="1" smtClean="0"/>
              <a:t>Necesitamos</a:t>
            </a:r>
            <a:r>
              <a:rPr lang="en-US" sz="2100" dirty="0" smtClean="0"/>
              <a:t> </a:t>
            </a:r>
            <a:r>
              <a:rPr lang="en-US" sz="2100" dirty="0" err="1" smtClean="0"/>
              <a:t>respuestas</a:t>
            </a:r>
            <a:r>
              <a:rPr lang="en-US" sz="2100" dirty="0" smtClean="0"/>
              <a:t> </a:t>
            </a:r>
            <a:r>
              <a:rPr lang="en-US" sz="2100" dirty="0" err="1" smtClean="0"/>
              <a:t>más</a:t>
            </a:r>
            <a:r>
              <a:rPr lang="en-US" sz="2100" dirty="0" smtClean="0"/>
              <a:t> </a:t>
            </a:r>
            <a:r>
              <a:rPr lang="en-US" sz="2100" dirty="0" err="1" smtClean="0"/>
              <a:t>rápidamente</a:t>
            </a:r>
            <a:r>
              <a:rPr lang="en-US" sz="2100" dirty="0" smtClean="0"/>
              <a:t> de lo </a:t>
            </a:r>
            <a:r>
              <a:rPr lang="en-US" sz="2100" dirty="0" err="1" smtClean="0"/>
              <a:t>que</a:t>
            </a:r>
            <a:r>
              <a:rPr lang="en-US" sz="2100" dirty="0" smtClean="0"/>
              <a:t> los </a:t>
            </a:r>
            <a:r>
              <a:rPr lang="en-US" sz="2100" dirty="0" err="1" smtClean="0"/>
              <a:t>investigadores</a:t>
            </a:r>
            <a:r>
              <a:rPr lang="en-US" sz="2100" dirty="0" smtClean="0"/>
              <a:t> </a:t>
            </a:r>
            <a:r>
              <a:rPr lang="en-US" sz="2100" dirty="0" err="1" smtClean="0"/>
              <a:t>las</a:t>
            </a:r>
            <a:r>
              <a:rPr lang="en-US" sz="2100" dirty="0" smtClean="0"/>
              <a:t> </a:t>
            </a:r>
            <a:r>
              <a:rPr lang="en-US" sz="2100" dirty="0" err="1" smtClean="0"/>
              <a:t>proporcionan</a:t>
            </a:r>
            <a:r>
              <a:rPr lang="en-US" sz="2100" dirty="0" smtClean="0"/>
              <a:t>.</a:t>
            </a:r>
          </a:p>
          <a:p>
            <a:pPr>
              <a:spcBef>
                <a:spcPts val="600"/>
              </a:spcBef>
              <a:spcAft>
                <a:spcPts val="600"/>
              </a:spcAft>
            </a:pPr>
            <a:r>
              <a:rPr lang="en-US" sz="2100" dirty="0" smtClean="0"/>
              <a:t>• El </a:t>
            </a:r>
            <a:r>
              <a:rPr lang="en-US" sz="2100" dirty="0" err="1" smtClean="0"/>
              <a:t>programa</a:t>
            </a:r>
            <a:r>
              <a:rPr lang="en-US" sz="2100" dirty="0" smtClean="0"/>
              <a:t> de </a:t>
            </a:r>
            <a:r>
              <a:rPr lang="en-US" sz="2100" dirty="0" err="1" smtClean="0"/>
              <a:t>investigación</a:t>
            </a:r>
            <a:r>
              <a:rPr lang="en-US" sz="2100" dirty="0" smtClean="0"/>
              <a:t> </a:t>
            </a:r>
            <a:r>
              <a:rPr lang="en-US" sz="2100" dirty="0" err="1" smtClean="0"/>
              <a:t>es</a:t>
            </a:r>
            <a:r>
              <a:rPr lang="en-US" sz="2100" dirty="0" smtClean="0"/>
              <a:t> </a:t>
            </a:r>
            <a:r>
              <a:rPr lang="en-US" sz="2100" dirty="0" err="1" smtClean="0"/>
              <a:t>demasiado</a:t>
            </a:r>
            <a:r>
              <a:rPr lang="en-US" sz="2100" dirty="0" smtClean="0"/>
              <a:t> </a:t>
            </a:r>
            <a:r>
              <a:rPr lang="en-US" sz="2100" dirty="0" err="1" smtClean="0"/>
              <a:t>esotérico</a:t>
            </a:r>
            <a:r>
              <a:rPr lang="en-US" sz="2100" dirty="0" smtClean="0"/>
              <a:t>. </a:t>
            </a:r>
            <a:r>
              <a:rPr lang="en-US" sz="2100" dirty="0" err="1" smtClean="0"/>
              <a:t>Necesitamos</a:t>
            </a:r>
            <a:r>
              <a:rPr lang="en-US" sz="2100" dirty="0" smtClean="0"/>
              <a:t> </a:t>
            </a:r>
            <a:r>
              <a:rPr lang="en-US" sz="2100" dirty="0" err="1" smtClean="0"/>
              <a:t>soluciones</a:t>
            </a:r>
            <a:r>
              <a:rPr lang="en-US" sz="2100" dirty="0" smtClean="0"/>
              <a:t> </a:t>
            </a:r>
            <a:r>
              <a:rPr lang="en-US" sz="2100" dirty="0" err="1" smtClean="0"/>
              <a:t>que</a:t>
            </a:r>
            <a:r>
              <a:rPr lang="en-US" sz="2100" dirty="0" smtClean="0"/>
              <a:t> </a:t>
            </a:r>
            <a:r>
              <a:rPr lang="en-US" sz="2100" dirty="0" err="1" smtClean="0"/>
              <a:t>sean</a:t>
            </a:r>
            <a:r>
              <a:rPr lang="en-US" sz="2100" dirty="0" smtClean="0"/>
              <a:t> </a:t>
            </a:r>
            <a:r>
              <a:rPr lang="en-US" sz="2100" dirty="0" err="1" smtClean="0"/>
              <a:t>prácticas</a:t>
            </a:r>
            <a:r>
              <a:rPr lang="en-US" sz="2100" dirty="0" smtClean="0"/>
              <a:t>.</a:t>
            </a:r>
          </a:p>
          <a:p>
            <a:pPr>
              <a:spcBef>
                <a:spcPts val="600"/>
              </a:spcBef>
              <a:spcAft>
                <a:spcPts val="600"/>
              </a:spcAft>
            </a:pPr>
            <a:r>
              <a:rPr lang="en-US" sz="2100" dirty="0" smtClean="0"/>
              <a:t>• Los </a:t>
            </a:r>
            <a:r>
              <a:rPr lang="en-US" sz="2100" dirty="0" err="1" smtClean="0"/>
              <a:t>investigadores</a:t>
            </a:r>
            <a:r>
              <a:rPr lang="en-US" sz="2100" dirty="0" smtClean="0"/>
              <a:t> </a:t>
            </a:r>
            <a:r>
              <a:rPr lang="en-US" sz="2100" dirty="0" err="1" smtClean="0"/>
              <a:t>estudian</a:t>
            </a:r>
            <a:r>
              <a:rPr lang="en-US" sz="2100" dirty="0" smtClean="0"/>
              <a:t> el </a:t>
            </a:r>
            <a:r>
              <a:rPr lang="en-US" sz="2100" dirty="0" err="1" smtClean="0"/>
              <a:t>problema</a:t>
            </a:r>
            <a:r>
              <a:rPr lang="en-US" sz="2100" dirty="0" smtClean="0"/>
              <a:t> hasta la </a:t>
            </a:r>
            <a:r>
              <a:rPr lang="en-US" sz="2100" dirty="0" err="1" smtClean="0"/>
              <a:t>muerte</a:t>
            </a:r>
            <a:r>
              <a:rPr lang="en-US" sz="2100" dirty="0" smtClean="0"/>
              <a:t> para </a:t>
            </a:r>
            <a:r>
              <a:rPr lang="en-US" sz="2100" dirty="0" err="1" smtClean="0"/>
              <a:t>encontrar</a:t>
            </a:r>
            <a:r>
              <a:rPr lang="en-US" sz="2100" dirty="0" smtClean="0"/>
              <a:t> </a:t>
            </a:r>
            <a:r>
              <a:rPr lang="en-US" sz="2100" dirty="0" err="1" smtClean="0"/>
              <a:t>una</a:t>
            </a:r>
            <a:r>
              <a:rPr lang="en-US" sz="2100" dirty="0" smtClean="0"/>
              <a:t> </a:t>
            </a:r>
            <a:r>
              <a:rPr lang="en-US" sz="2100" dirty="0" err="1" smtClean="0"/>
              <a:t>solución</a:t>
            </a:r>
            <a:r>
              <a:rPr lang="en-US" sz="2100" dirty="0" smtClean="0"/>
              <a:t> al 100 </a:t>
            </a:r>
            <a:r>
              <a:rPr lang="en-US" sz="2100" dirty="0" err="1" smtClean="0"/>
              <a:t>por</a:t>
            </a:r>
            <a:r>
              <a:rPr lang="en-US" sz="2100" dirty="0" smtClean="0"/>
              <a:t> </a:t>
            </a:r>
            <a:r>
              <a:rPr lang="en-US" sz="2100" dirty="0" err="1" smtClean="0"/>
              <a:t>ciento</a:t>
            </a:r>
            <a:r>
              <a:rPr lang="en-US" sz="2100" dirty="0" smtClean="0"/>
              <a:t>. ¿</a:t>
            </a:r>
            <a:r>
              <a:rPr lang="en-US" sz="2100" dirty="0" err="1" smtClean="0"/>
              <a:t>Qué</a:t>
            </a:r>
            <a:r>
              <a:rPr lang="en-US" sz="2100" dirty="0" smtClean="0"/>
              <a:t> </a:t>
            </a:r>
            <a:r>
              <a:rPr lang="en-US" sz="2100" dirty="0" err="1" smtClean="0"/>
              <a:t>está</a:t>
            </a:r>
            <a:r>
              <a:rPr lang="en-US" sz="2100" dirty="0" smtClean="0"/>
              <a:t> mal con </a:t>
            </a:r>
            <a:r>
              <a:rPr lang="en-US" sz="2100" dirty="0" err="1" smtClean="0"/>
              <a:t>una</a:t>
            </a:r>
            <a:r>
              <a:rPr lang="en-US" sz="2100" dirty="0" smtClean="0"/>
              <a:t> </a:t>
            </a:r>
            <a:r>
              <a:rPr lang="en-US" sz="2100" dirty="0" err="1" smtClean="0"/>
              <a:t>solución</a:t>
            </a:r>
            <a:r>
              <a:rPr lang="en-US" sz="2100" dirty="0" smtClean="0"/>
              <a:t> </a:t>
            </a:r>
            <a:r>
              <a:rPr lang="en-US" sz="2100" dirty="0" err="1" smtClean="0"/>
              <a:t>más</a:t>
            </a:r>
            <a:r>
              <a:rPr lang="en-US" sz="2100" dirty="0" smtClean="0"/>
              <a:t> </a:t>
            </a:r>
            <a:r>
              <a:rPr lang="en-US" sz="2100" dirty="0" err="1" smtClean="0"/>
              <a:t>rápida</a:t>
            </a:r>
            <a:r>
              <a:rPr lang="en-US" sz="2100" dirty="0" smtClean="0"/>
              <a:t> </a:t>
            </a:r>
            <a:r>
              <a:rPr lang="en-US" sz="2100" dirty="0" err="1" smtClean="0"/>
              <a:t>que</a:t>
            </a:r>
            <a:r>
              <a:rPr lang="en-US" sz="2100" dirty="0" smtClean="0"/>
              <a:t> no </a:t>
            </a:r>
            <a:r>
              <a:rPr lang="en-US" sz="2100" dirty="0" err="1" smtClean="0"/>
              <a:t>es</a:t>
            </a:r>
            <a:r>
              <a:rPr lang="en-US" sz="2100" dirty="0" smtClean="0"/>
              <a:t> del 100 </a:t>
            </a:r>
            <a:r>
              <a:rPr lang="en-US" sz="2100" dirty="0" err="1" smtClean="0"/>
              <a:t>por</a:t>
            </a:r>
            <a:r>
              <a:rPr lang="en-US" sz="2100" dirty="0" smtClean="0"/>
              <a:t> </a:t>
            </a:r>
            <a:r>
              <a:rPr lang="en-US" sz="2100" dirty="0" err="1" smtClean="0"/>
              <a:t>ciento</a:t>
            </a:r>
            <a:r>
              <a:rPr lang="en-US" sz="2100" dirty="0" smtClean="0"/>
              <a:t>?</a:t>
            </a:r>
          </a:p>
          <a:p>
            <a:pPr>
              <a:spcBef>
                <a:spcPts val="600"/>
              </a:spcBef>
              <a:spcAft>
                <a:spcPts val="600"/>
              </a:spcAft>
            </a:pPr>
            <a:r>
              <a:rPr lang="en-US" sz="2100" dirty="0" smtClean="0"/>
              <a:t>• Este </a:t>
            </a:r>
            <a:r>
              <a:rPr lang="en-US" sz="2100" dirty="0" err="1" smtClean="0"/>
              <a:t>problema</a:t>
            </a:r>
            <a:r>
              <a:rPr lang="en-US" sz="2100" dirty="0" smtClean="0"/>
              <a:t> </a:t>
            </a:r>
            <a:r>
              <a:rPr lang="en-US" sz="2100" dirty="0" err="1" smtClean="0"/>
              <a:t>parece</a:t>
            </a:r>
            <a:r>
              <a:rPr lang="en-US" sz="2100" dirty="0" smtClean="0"/>
              <a:t> </a:t>
            </a:r>
            <a:r>
              <a:rPr lang="en-US" sz="2100" dirty="0" err="1" smtClean="0"/>
              <a:t>continuar</a:t>
            </a:r>
            <a:r>
              <a:rPr lang="en-US" sz="2100" dirty="0" smtClean="0"/>
              <a:t> para </a:t>
            </a:r>
            <a:r>
              <a:rPr lang="en-US" sz="2100" dirty="0" err="1" smtClean="0"/>
              <a:t>siempre</a:t>
            </a:r>
            <a:r>
              <a:rPr lang="en-US" sz="2100" dirty="0" smtClean="0"/>
              <a:t>. </a:t>
            </a:r>
            <a:r>
              <a:rPr lang="en-US" sz="2100" dirty="0" err="1" smtClean="0"/>
              <a:t>Hace</a:t>
            </a:r>
            <a:r>
              <a:rPr lang="en-US" sz="2100" dirty="0" smtClean="0"/>
              <a:t> </a:t>
            </a:r>
            <a:r>
              <a:rPr lang="en-US" sz="2100" dirty="0" err="1" smtClean="0"/>
              <a:t>cinco</a:t>
            </a:r>
            <a:r>
              <a:rPr lang="en-US" sz="2100" dirty="0" smtClean="0"/>
              <a:t> </a:t>
            </a:r>
            <a:r>
              <a:rPr lang="en-US" sz="2100" dirty="0" err="1" smtClean="0"/>
              <a:t>años</a:t>
            </a:r>
            <a:r>
              <a:rPr lang="en-US" sz="2100" dirty="0" smtClean="0"/>
              <a:t> </a:t>
            </a:r>
            <a:r>
              <a:rPr lang="en-US" sz="2100" dirty="0" err="1" smtClean="0"/>
              <a:t>trabajé</a:t>
            </a:r>
            <a:r>
              <a:rPr lang="en-US" sz="2100" dirty="0" smtClean="0"/>
              <a:t> en el </a:t>
            </a:r>
            <a:r>
              <a:rPr lang="en-US" sz="2100" dirty="0" err="1" smtClean="0"/>
              <a:t>Departamento</a:t>
            </a:r>
            <a:r>
              <a:rPr lang="en-US" sz="2100" dirty="0" smtClean="0"/>
              <a:t> del Interior. </a:t>
            </a:r>
            <a:r>
              <a:rPr lang="en-US" sz="2100" dirty="0" err="1" smtClean="0"/>
              <a:t>Estudiamos</a:t>
            </a:r>
            <a:r>
              <a:rPr lang="en-US" sz="2100" dirty="0" smtClean="0"/>
              <a:t> a </a:t>
            </a:r>
            <a:r>
              <a:rPr lang="en-US" sz="2100" dirty="0" err="1" smtClean="0"/>
              <a:t>fondo</a:t>
            </a:r>
            <a:r>
              <a:rPr lang="en-US" sz="2100" dirty="0" smtClean="0"/>
              <a:t> el </a:t>
            </a:r>
            <a:r>
              <a:rPr lang="en-US" sz="2100" dirty="0" err="1" smtClean="0"/>
              <a:t>problema</a:t>
            </a:r>
            <a:r>
              <a:rPr lang="en-US" sz="2100" dirty="0" smtClean="0"/>
              <a:t> de la </a:t>
            </a:r>
            <a:r>
              <a:rPr lang="en-US" sz="2100" dirty="0" err="1" smtClean="0"/>
              <a:t>eliminación</a:t>
            </a:r>
            <a:r>
              <a:rPr lang="en-US" sz="2100" dirty="0" smtClean="0"/>
              <a:t> de </a:t>
            </a:r>
            <a:r>
              <a:rPr lang="en-US" sz="2100" dirty="0" err="1" smtClean="0"/>
              <a:t>residuos</a:t>
            </a:r>
            <a:r>
              <a:rPr lang="en-US" sz="2100" dirty="0" smtClean="0"/>
              <a:t> </a:t>
            </a:r>
            <a:r>
              <a:rPr lang="en-US" sz="2100" dirty="0" err="1" smtClean="0"/>
              <a:t>tóxicos</a:t>
            </a:r>
            <a:r>
              <a:rPr lang="en-US" sz="2100" dirty="0" smtClean="0"/>
              <a:t> </a:t>
            </a:r>
            <a:r>
              <a:rPr lang="en-US" sz="2100" dirty="0" err="1" smtClean="0"/>
              <a:t>peligrosos</a:t>
            </a:r>
            <a:r>
              <a:rPr lang="en-US" sz="2100" dirty="0" smtClean="0"/>
              <a:t>. </a:t>
            </a:r>
            <a:r>
              <a:rPr lang="en-US" sz="2100" dirty="0" err="1" smtClean="0"/>
              <a:t>Pensé</a:t>
            </a:r>
            <a:r>
              <a:rPr lang="en-US" sz="2100" dirty="0" smtClean="0"/>
              <a:t> </a:t>
            </a:r>
            <a:r>
              <a:rPr lang="en-US" sz="2100" dirty="0" err="1" smtClean="0"/>
              <a:t>que</a:t>
            </a:r>
            <a:r>
              <a:rPr lang="en-US" sz="2100" dirty="0" smtClean="0"/>
              <a:t> </a:t>
            </a:r>
            <a:r>
              <a:rPr lang="en-US" sz="2100" dirty="0" err="1" smtClean="0"/>
              <a:t>habíamos</a:t>
            </a:r>
            <a:r>
              <a:rPr lang="en-US" sz="2100" dirty="0" smtClean="0"/>
              <a:t> </a:t>
            </a:r>
            <a:r>
              <a:rPr lang="en-US" sz="2100" dirty="0" err="1" smtClean="0"/>
              <a:t>resuelto</a:t>
            </a:r>
            <a:r>
              <a:rPr lang="en-US" sz="2100" dirty="0" smtClean="0"/>
              <a:t> el </a:t>
            </a:r>
            <a:r>
              <a:rPr lang="en-US" sz="2100" dirty="0" err="1" smtClean="0"/>
              <a:t>problema</a:t>
            </a:r>
            <a:r>
              <a:rPr lang="en-US" sz="2100" dirty="0" smtClean="0"/>
              <a:t> o al </a:t>
            </a:r>
            <a:r>
              <a:rPr lang="en-US" sz="2100" dirty="0" err="1" smtClean="0"/>
              <a:t>menos</a:t>
            </a:r>
            <a:r>
              <a:rPr lang="en-US" sz="2100" dirty="0" smtClean="0"/>
              <a:t> </a:t>
            </a:r>
            <a:r>
              <a:rPr lang="en-US" sz="2100" dirty="0" err="1" smtClean="0"/>
              <a:t>poníamos</a:t>
            </a:r>
            <a:r>
              <a:rPr lang="en-US" sz="2100" dirty="0" smtClean="0"/>
              <a:t> los </a:t>
            </a:r>
            <a:r>
              <a:rPr lang="en-US" sz="2100" dirty="0" err="1" smtClean="0"/>
              <a:t>problemas</a:t>
            </a:r>
            <a:r>
              <a:rPr lang="en-US" sz="2100" dirty="0" smtClean="0"/>
              <a:t> </a:t>
            </a:r>
            <a:r>
              <a:rPr lang="en-US" sz="2100" dirty="0" err="1" smtClean="0"/>
              <a:t>sobre</a:t>
            </a:r>
            <a:r>
              <a:rPr lang="en-US" sz="2100" dirty="0" smtClean="0"/>
              <a:t> la mesa. </a:t>
            </a:r>
            <a:r>
              <a:rPr lang="en-US" sz="2100" dirty="0" smtClean="0"/>
              <a:t>A</a:t>
            </a:r>
            <a:r>
              <a:rPr lang="es-ES" sz="2100" dirty="0" err="1" smtClean="0"/>
              <a:t>ún</a:t>
            </a:r>
            <a:r>
              <a:rPr lang="es-ES" sz="2100" dirty="0" smtClean="0"/>
              <a:t> no conocemos los resultados.</a:t>
            </a:r>
            <a:endParaRPr lang="en-US" sz="2100" dirty="0" smtClean="0"/>
          </a:p>
          <a:p>
            <a:pPr>
              <a:spcBef>
                <a:spcPts val="600"/>
              </a:spcBef>
              <a:spcAft>
                <a:spcPts val="600"/>
              </a:spcAft>
            </a:pPr>
            <a:r>
              <a:rPr lang="en-US" sz="2100" dirty="0" smtClean="0"/>
              <a:t>• </a:t>
            </a:r>
            <a:r>
              <a:rPr lang="en-US" sz="2100" dirty="0" err="1" smtClean="0"/>
              <a:t>Siempre</a:t>
            </a:r>
            <a:r>
              <a:rPr lang="en-US" sz="2100" dirty="0" smtClean="0"/>
              <a:t> </a:t>
            </a:r>
            <a:r>
              <a:rPr lang="en-US" sz="2100" dirty="0" err="1" smtClean="0"/>
              <a:t>escuchamos</a:t>
            </a:r>
            <a:r>
              <a:rPr lang="en-US" sz="2100" dirty="0" smtClean="0"/>
              <a:t> </a:t>
            </a:r>
            <a:r>
              <a:rPr lang="en-US" sz="2100" dirty="0" err="1" smtClean="0"/>
              <a:t>acerca</a:t>
            </a:r>
            <a:r>
              <a:rPr lang="en-US" sz="2100" dirty="0" smtClean="0"/>
              <a:t> de </a:t>
            </a:r>
            <a:r>
              <a:rPr lang="en-US" sz="2100" dirty="0" err="1" smtClean="0"/>
              <a:t>sus</a:t>
            </a:r>
            <a:r>
              <a:rPr lang="en-US" sz="2100" dirty="0" smtClean="0"/>
              <a:t> </a:t>
            </a:r>
            <a:r>
              <a:rPr lang="en-US" sz="2100" dirty="0" err="1" smtClean="0"/>
              <a:t>logros</a:t>
            </a:r>
            <a:r>
              <a:rPr lang="en-US" sz="2100" dirty="0" smtClean="0"/>
              <a:t> </a:t>
            </a:r>
            <a:r>
              <a:rPr lang="en-US" sz="2100" dirty="0" err="1" smtClean="0"/>
              <a:t>anteriores</a:t>
            </a:r>
            <a:r>
              <a:rPr lang="en-US" sz="2100" dirty="0" smtClean="0"/>
              <a:t>. ¿</a:t>
            </a:r>
            <a:r>
              <a:rPr lang="en-US" sz="2100" dirty="0" err="1" smtClean="0"/>
              <a:t>Qué</a:t>
            </a:r>
            <a:r>
              <a:rPr lang="en-US" sz="2100" dirty="0" smtClean="0"/>
              <a:t> </a:t>
            </a:r>
            <a:r>
              <a:rPr lang="en-US" sz="2100" dirty="0" err="1" smtClean="0"/>
              <a:t>tal</a:t>
            </a:r>
            <a:r>
              <a:rPr lang="en-US" sz="2100" dirty="0" smtClean="0"/>
              <a:t> el </a:t>
            </a:r>
            <a:r>
              <a:rPr lang="en-US" sz="2100" dirty="0" err="1" smtClean="0"/>
              <a:t>futuro</a:t>
            </a:r>
            <a:r>
              <a:rPr lang="en-US" sz="2100" dirty="0" smtClean="0"/>
              <a:t>? ¿</a:t>
            </a:r>
            <a:r>
              <a:rPr lang="en-US" sz="2100" dirty="0" err="1" smtClean="0"/>
              <a:t>Qué</a:t>
            </a:r>
            <a:r>
              <a:rPr lang="en-US" sz="2100" dirty="0" smtClean="0"/>
              <a:t> </a:t>
            </a:r>
            <a:r>
              <a:rPr lang="en-US" sz="2100" dirty="0" err="1" smtClean="0"/>
              <a:t>podemos</a:t>
            </a:r>
            <a:r>
              <a:rPr lang="en-US" sz="2100" dirty="0" smtClean="0"/>
              <a:t> </a:t>
            </a:r>
            <a:r>
              <a:rPr lang="en-US" sz="2100" dirty="0" err="1" smtClean="0"/>
              <a:t>esperar</a:t>
            </a:r>
            <a:r>
              <a:rPr lang="en-US" sz="2100" dirty="0" smtClean="0"/>
              <a:t> de </a:t>
            </a:r>
            <a:r>
              <a:rPr lang="en-US" sz="2100" dirty="0" err="1" smtClean="0"/>
              <a:t>usted</a:t>
            </a:r>
            <a:r>
              <a:rPr lang="en-US" sz="2100" dirty="0" smtClean="0"/>
              <a:t> el </a:t>
            </a:r>
            <a:r>
              <a:rPr lang="en-US" sz="2100" dirty="0" err="1" smtClean="0"/>
              <a:t>próximo</a:t>
            </a:r>
            <a:r>
              <a:rPr lang="en-US" sz="2100" dirty="0" smtClean="0"/>
              <a:t> </a:t>
            </a:r>
            <a:r>
              <a:rPr lang="en-US" sz="2100" dirty="0" err="1" smtClean="0"/>
              <a:t>año</a:t>
            </a:r>
            <a:r>
              <a:rPr lang="en-US" sz="2100" dirty="0" smtClean="0"/>
              <a:t> y el </a:t>
            </a:r>
            <a:r>
              <a:rPr lang="en-US" sz="2100" dirty="0" err="1" smtClean="0"/>
              <a:t>siguiente</a:t>
            </a:r>
            <a:r>
              <a:rPr lang="en-US" sz="2100" dirty="0" smtClean="0"/>
              <a:t>? Sea </a:t>
            </a:r>
            <a:r>
              <a:rPr lang="en-US" sz="2100" dirty="0" err="1" smtClean="0"/>
              <a:t>específico</a:t>
            </a:r>
            <a:r>
              <a:rPr lang="en-US" sz="2100" dirty="0" smtClean="0"/>
              <a:t>.</a:t>
            </a:r>
            <a:endParaRPr lang="en-US" sz="2100" b="1" dirty="0"/>
          </a:p>
        </p:txBody>
      </p:sp>
    </p:spTree>
    <p:extLst>
      <p:ext uri="{BB962C8B-B14F-4D97-AF65-F5344CB8AC3E}">
        <p14:creationId xmlns:p14="http://schemas.microsoft.com/office/powerpoint/2010/main" val="60063086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343056"/>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100" dirty="0" smtClean="0"/>
              <a:t>En </a:t>
            </a:r>
            <a:r>
              <a:rPr lang="en-US" sz="2100" dirty="0"/>
              <a:t>primer </a:t>
            </a:r>
            <a:r>
              <a:rPr lang="en-US" sz="2100" dirty="0" err="1"/>
              <a:t>lugar</a:t>
            </a:r>
            <a:r>
              <a:rPr lang="en-US" sz="2100" dirty="0"/>
              <a:t>, los </a:t>
            </a:r>
            <a:r>
              <a:rPr lang="en-US" sz="2100" dirty="0" err="1"/>
              <a:t>gerentes</a:t>
            </a:r>
            <a:r>
              <a:rPr lang="en-US" sz="2100" dirty="0"/>
              <a:t> de I + D </a:t>
            </a:r>
            <a:r>
              <a:rPr lang="en-US" sz="2100" dirty="0" err="1"/>
              <a:t>deben</a:t>
            </a:r>
            <a:r>
              <a:rPr lang="en-US" sz="2100" dirty="0"/>
              <a:t> </a:t>
            </a:r>
            <a:r>
              <a:rPr lang="en-US" sz="2100" dirty="0" err="1"/>
              <a:t>comprender</a:t>
            </a:r>
            <a:r>
              <a:rPr lang="en-US" sz="2100" dirty="0"/>
              <a:t> la </a:t>
            </a:r>
            <a:r>
              <a:rPr lang="en-US" sz="2100" dirty="0" err="1"/>
              <a:t>perspectiva</a:t>
            </a:r>
            <a:r>
              <a:rPr lang="en-US" sz="2100" dirty="0"/>
              <a:t> del </a:t>
            </a:r>
            <a:r>
              <a:rPr lang="en-US" sz="2100" dirty="0" smtClean="0"/>
              <a:t>sponsor y </a:t>
            </a:r>
            <a:r>
              <a:rPr lang="en-US" sz="2100" dirty="0" err="1"/>
              <a:t>luego</a:t>
            </a:r>
            <a:r>
              <a:rPr lang="en-US" sz="2100" dirty="0"/>
              <a:t> </a:t>
            </a:r>
            <a:r>
              <a:rPr lang="en-US" sz="2100" dirty="0" err="1"/>
              <a:t>desarrollar</a:t>
            </a:r>
            <a:r>
              <a:rPr lang="en-US" sz="2100" dirty="0"/>
              <a:t> </a:t>
            </a:r>
            <a:r>
              <a:rPr lang="en-US" sz="2100" dirty="0" err="1"/>
              <a:t>una</a:t>
            </a:r>
            <a:r>
              <a:rPr lang="en-US" sz="2100" dirty="0"/>
              <a:t> </a:t>
            </a:r>
            <a:r>
              <a:rPr lang="en-US" sz="2100" dirty="0" err="1"/>
              <a:t>estrategia</a:t>
            </a:r>
            <a:r>
              <a:rPr lang="en-US" sz="2100" dirty="0"/>
              <a:t> para </a:t>
            </a:r>
            <a:r>
              <a:rPr lang="en-US" sz="2100" dirty="0" err="1"/>
              <a:t>una</a:t>
            </a:r>
            <a:r>
              <a:rPr lang="en-US" sz="2100" dirty="0"/>
              <a:t> </a:t>
            </a:r>
            <a:r>
              <a:rPr lang="en-US" sz="2100" dirty="0" err="1"/>
              <a:t>comunicación</a:t>
            </a:r>
            <a:r>
              <a:rPr lang="en-US" sz="2100" dirty="0"/>
              <a:t> </a:t>
            </a:r>
            <a:r>
              <a:rPr lang="en-US" sz="2100" dirty="0" err="1"/>
              <a:t>efectiva</a:t>
            </a:r>
            <a:r>
              <a:rPr lang="en-US" sz="2100" dirty="0"/>
              <a:t>. En </a:t>
            </a:r>
            <a:r>
              <a:rPr lang="en-US" sz="2100" dirty="0" err="1"/>
              <a:t>consecuencia</a:t>
            </a:r>
            <a:r>
              <a:rPr lang="en-US" sz="2100" dirty="0"/>
              <a:t>, el </a:t>
            </a:r>
            <a:r>
              <a:rPr lang="en-US" sz="2100" dirty="0" err="1"/>
              <a:t>foco</a:t>
            </a:r>
            <a:r>
              <a:rPr lang="en-US" sz="2100" dirty="0"/>
              <a:t> de </a:t>
            </a:r>
            <a:r>
              <a:rPr lang="en-US" sz="2100" dirty="0" err="1"/>
              <a:t>dicha</a:t>
            </a:r>
            <a:r>
              <a:rPr lang="en-US" sz="2100" dirty="0"/>
              <a:t> </a:t>
            </a:r>
            <a:r>
              <a:rPr lang="en-US" sz="2100" dirty="0" err="1"/>
              <a:t>investigación</a:t>
            </a:r>
            <a:r>
              <a:rPr lang="en-US" sz="2100" dirty="0"/>
              <a:t> </a:t>
            </a:r>
            <a:r>
              <a:rPr lang="en-US" sz="2100" dirty="0" err="1"/>
              <a:t>es</a:t>
            </a:r>
            <a:r>
              <a:rPr lang="en-US" sz="2100" dirty="0"/>
              <a:t> </a:t>
            </a:r>
            <a:r>
              <a:rPr lang="en-US" sz="2100" dirty="0" err="1"/>
              <a:t>más</a:t>
            </a:r>
            <a:r>
              <a:rPr lang="en-US" sz="2100" dirty="0"/>
              <a:t> </a:t>
            </a:r>
            <a:r>
              <a:rPr lang="en-US" sz="2100" dirty="0" err="1"/>
              <a:t>bien</a:t>
            </a:r>
            <a:r>
              <a:rPr lang="en-US" sz="2100" dirty="0"/>
              <a:t> "</a:t>
            </a:r>
            <a:r>
              <a:rPr lang="en-US" sz="2100" dirty="0" err="1"/>
              <a:t>específico</a:t>
            </a:r>
            <a:r>
              <a:rPr lang="en-US" sz="2100" dirty="0"/>
              <a:t>", "</a:t>
            </a:r>
            <a:r>
              <a:rPr lang="en-US" sz="2100" dirty="0" err="1"/>
              <a:t>comercial</a:t>
            </a:r>
            <a:r>
              <a:rPr lang="en-US" sz="2100" dirty="0"/>
              <a:t>" y "</a:t>
            </a:r>
            <a:r>
              <a:rPr lang="en-US" sz="2100" dirty="0" err="1"/>
              <a:t>orientado</a:t>
            </a:r>
            <a:r>
              <a:rPr lang="en-US" sz="2100" dirty="0"/>
              <a:t> al </a:t>
            </a:r>
            <a:r>
              <a:rPr lang="en-US" sz="2100" dirty="0" err="1"/>
              <a:t>producto</a:t>
            </a:r>
            <a:r>
              <a:rPr lang="en-US" sz="2100" dirty="0"/>
              <a:t>". </a:t>
            </a:r>
            <a:endParaRPr lang="en-US" sz="2100" dirty="0" smtClean="0"/>
          </a:p>
          <a:p>
            <a:pPr>
              <a:spcBef>
                <a:spcPts val="600"/>
              </a:spcBef>
              <a:spcAft>
                <a:spcPts val="600"/>
              </a:spcAft>
              <a:buClr>
                <a:schemeClr val="tx1"/>
              </a:buClr>
              <a:buFont typeface="Arial" charset="0"/>
              <a:buChar char="•"/>
            </a:pPr>
            <a:r>
              <a:rPr lang="en-US" sz="2100" dirty="0" smtClean="0"/>
              <a:t>Para </a:t>
            </a:r>
            <a:r>
              <a:rPr lang="en-US" sz="2100" dirty="0" err="1"/>
              <a:t>que</a:t>
            </a:r>
            <a:r>
              <a:rPr lang="en-US" sz="2100" dirty="0"/>
              <a:t> los </a:t>
            </a:r>
            <a:r>
              <a:rPr lang="en-US" sz="2100" dirty="0" err="1"/>
              <a:t>patrocinadores</a:t>
            </a:r>
            <a:r>
              <a:rPr lang="en-US" sz="2100" dirty="0"/>
              <a:t> </a:t>
            </a:r>
            <a:r>
              <a:rPr lang="en-US" sz="2100" dirty="0" err="1"/>
              <a:t>hagan</a:t>
            </a:r>
            <a:r>
              <a:rPr lang="en-US" sz="2100" dirty="0"/>
              <a:t> </a:t>
            </a:r>
            <a:r>
              <a:rPr lang="en-US" sz="2100" dirty="0" err="1"/>
              <a:t>preguntas</a:t>
            </a:r>
            <a:r>
              <a:rPr lang="en-US" sz="2100" dirty="0"/>
              <a:t>, </a:t>
            </a:r>
            <a:r>
              <a:rPr lang="en-US" sz="2100" dirty="0" err="1"/>
              <a:t>como</a:t>
            </a:r>
            <a:r>
              <a:rPr lang="en-US" sz="2100" dirty="0"/>
              <a:t> se </a:t>
            </a:r>
            <a:r>
              <a:rPr lang="en-US" sz="2100" dirty="0" err="1"/>
              <a:t>ejemplifica</a:t>
            </a:r>
            <a:r>
              <a:rPr lang="en-US" sz="2100" dirty="0"/>
              <a:t> en </a:t>
            </a:r>
            <a:r>
              <a:rPr lang="en-US" sz="2100" dirty="0" err="1"/>
              <a:t>las</a:t>
            </a:r>
            <a:r>
              <a:rPr lang="en-US" sz="2100" dirty="0"/>
              <a:t> </a:t>
            </a:r>
            <a:r>
              <a:rPr lang="en-US" sz="2100" dirty="0" err="1"/>
              <a:t>citas</a:t>
            </a:r>
            <a:r>
              <a:rPr lang="en-US" sz="2100" dirty="0"/>
              <a:t> </a:t>
            </a:r>
            <a:r>
              <a:rPr lang="en-US" sz="2100" dirty="0" err="1"/>
              <a:t>anteriores</a:t>
            </a:r>
            <a:r>
              <a:rPr lang="en-US" sz="2100" dirty="0"/>
              <a:t>, </a:t>
            </a:r>
            <a:r>
              <a:rPr lang="en-US" sz="2100" dirty="0" err="1" smtClean="0"/>
              <a:t>es</a:t>
            </a:r>
            <a:r>
              <a:rPr lang="en-US" sz="2100" dirty="0" smtClean="0"/>
              <a:t> en </a:t>
            </a:r>
            <a:r>
              <a:rPr lang="en-US" sz="2100" dirty="0" err="1"/>
              <a:t>cierto</a:t>
            </a:r>
            <a:r>
              <a:rPr lang="en-US" sz="2100" dirty="0"/>
              <a:t> </a:t>
            </a:r>
            <a:r>
              <a:rPr lang="en-US" sz="2100" dirty="0" err="1"/>
              <a:t>grado</a:t>
            </a:r>
            <a:r>
              <a:rPr lang="en-US" sz="2100" dirty="0"/>
              <a:t> </a:t>
            </a:r>
            <a:r>
              <a:rPr lang="en-US" sz="2100" dirty="0" err="1"/>
              <a:t>comprensible</a:t>
            </a:r>
            <a:r>
              <a:rPr lang="en-US" sz="2100" dirty="0"/>
              <a:t>. En </a:t>
            </a:r>
            <a:r>
              <a:rPr lang="en-US" sz="2100" dirty="0" err="1"/>
              <a:t>consecuencia</a:t>
            </a:r>
            <a:r>
              <a:rPr lang="en-US" sz="2100" dirty="0"/>
              <a:t>, la </a:t>
            </a:r>
            <a:r>
              <a:rPr lang="en-US" sz="2100" dirty="0" err="1"/>
              <a:t>respuesta</a:t>
            </a:r>
            <a:r>
              <a:rPr lang="en-US" sz="2100" dirty="0"/>
              <a:t> del </a:t>
            </a:r>
            <a:r>
              <a:rPr lang="en-US" sz="2100" dirty="0" err="1"/>
              <a:t>gerente</a:t>
            </a:r>
            <a:r>
              <a:rPr lang="en-US" sz="2100" dirty="0"/>
              <a:t> de I + D </a:t>
            </a:r>
            <a:r>
              <a:rPr lang="en-US" sz="2100" dirty="0" smtClean="0"/>
              <a:t>o PI no </a:t>
            </a:r>
            <a:r>
              <a:rPr lang="en-US" sz="2100" dirty="0" err="1"/>
              <a:t>necesita</a:t>
            </a:r>
            <a:r>
              <a:rPr lang="en-US" sz="2100" dirty="0"/>
              <a:t> </a:t>
            </a:r>
            <a:r>
              <a:rPr lang="en-US" sz="2100" dirty="0" err="1"/>
              <a:t>ser</a:t>
            </a:r>
            <a:r>
              <a:rPr lang="en-US" sz="2100" dirty="0"/>
              <a:t> </a:t>
            </a:r>
            <a:r>
              <a:rPr lang="en-US" sz="2100" dirty="0" err="1"/>
              <a:t>defensiva</a:t>
            </a:r>
            <a:r>
              <a:rPr lang="en-US" sz="2100" dirty="0"/>
              <a:t>. Para la </a:t>
            </a:r>
            <a:r>
              <a:rPr lang="en-US" sz="2100" dirty="0" err="1"/>
              <a:t>investigación</a:t>
            </a:r>
            <a:r>
              <a:rPr lang="en-US" sz="2100" dirty="0"/>
              <a:t> </a:t>
            </a:r>
            <a:r>
              <a:rPr lang="en-US" sz="2100" dirty="0" err="1" smtClean="0"/>
              <a:t>básica</a:t>
            </a:r>
            <a:r>
              <a:rPr lang="en-US" sz="2100" dirty="0"/>
              <a:t>.</a:t>
            </a:r>
            <a:endParaRPr lang="en-US" sz="2100" dirty="0" smtClean="0"/>
          </a:p>
          <a:p>
            <a:pPr>
              <a:spcBef>
                <a:spcPts val="600"/>
              </a:spcBef>
              <a:spcAft>
                <a:spcPts val="600"/>
              </a:spcAft>
              <a:buClr>
                <a:schemeClr val="tx1"/>
              </a:buClr>
              <a:buFont typeface="Arial" charset="0"/>
              <a:buChar char="•"/>
            </a:pPr>
            <a:r>
              <a:rPr lang="en-US" sz="2100" dirty="0" smtClean="0"/>
              <a:t>¿</a:t>
            </a:r>
            <a:r>
              <a:rPr lang="en-US" sz="2100" dirty="0" err="1"/>
              <a:t>Cómo</a:t>
            </a:r>
            <a:r>
              <a:rPr lang="en-US" sz="2100" dirty="0"/>
              <a:t>, </a:t>
            </a:r>
            <a:r>
              <a:rPr lang="en-US" sz="2100" dirty="0" err="1"/>
              <a:t>entonces</a:t>
            </a:r>
            <a:r>
              <a:rPr lang="en-US" sz="2100" dirty="0"/>
              <a:t>, </a:t>
            </a:r>
            <a:r>
              <a:rPr lang="en-US" sz="2100" dirty="0" err="1"/>
              <a:t>debería</a:t>
            </a:r>
            <a:r>
              <a:rPr lang="en-US" sz="2100" dirty="0"/>
              <a:t> </a:t>
            </a:r>
            <a:r>
              <a:rPr lang="en-US" sz="2100" dirty="0" err="1"/>
              <a:t>uno</a:t>
            </a:r>
            <a:r>
              <a:rPr lang="en-US" sz="2100" dirty="0"/>
              <a:t> responder? Uno </a:t>
            </a:r>
            <a:r>
              <a:rPr lang="en-US" sz="2100" dirty="0" err="1"/>
              <a:t>podría</a:t>
            </a:r>
            <a:r>
              <a:rPr lang="en-US" sz="2100" dirty="0"/>
              <a:t> </a:t>
            </a:r>
            <a:r>
              <a:rPr lang="en-US" sz="2100" dirty="0" err="1"/>
              <a:t>tomar</a:t>
            </a:r>
            <a:r>
              <a:rPr lang="en-US" sz="2100" dirty="0"/>
              <a:t> </a:t>
            </a:r>
            <a:r>
              <a:rPr lang="en-US" sz="2100" dirty="0" err="1"/>
              <a:t>cada</a:t>
            </a:r>
            <a:r>
              <a:rPr lang="en-US" sz="2100" dirty="0"/>
              <a:t> </a:t>
            </a:r>
            <a:r>
              <a:rPr lang="en-US" sz="2100" dirty="0" err="1"/>
              <a:t>pregunta</a:t>
            </a:r>
            <a:r>
              <a:rPr lang="en-US" sz="2100" dirty="0"/>
              <a:t> y </a:t>
            </a:r>
            <a:r>
              <a:rPr lang="en-US" sz="2100" dirty="0" err="1"/>
              <a:t>proporcionar</a:t>
            </a:r>
            <a:r>
              <a:rPr lang="en-US" sz="2100" dirty="0"/>
              <a:t> </a:t>
            </a:r>
            <a:r>
              <a:rPr lang="en-US" sz="2100" dirty="0" err="1"/>
              <a:t>una</a:t>
            </a:r>
            <a:r>
              <a:rPr lang="en-US" sz="2100" dirty="0"/>
              <a:t> </a:t>
            </a:r>
            <a:r>
              <a:rPr lang="en-US" sz="2100" dirty="0" err="1"/>
              <a:t>documentación</a:t>
            </a:r>
            <a:r>
              <a:rPr lang="en-US" sz="2100" dirty="0"/>
              <a:t> </a:t>
            </a:r>
            <a:r>
              <a:rPr lang="en-US" sz="2100" dirty="0" err="1"/>
              <a:t>extensa</a:t>
            </a:r>
            <a:r>
              <a:rPr lang="en-US" sz="2100" dirty="0"/>
              <a:t> para </a:t>
            </a:r>
            <a:r>
              <a:rPr lang="en-US" sz="2100" dirty="0" err="1"/>
              <a:t>refutar</a:t>
            </a:r>
            <a:r>
              <a:rPr lang="en-US" sz="2100" dirty="0"/>
              <a:t> la </a:t>
            </a:r>
            <a:r>
              <a:rPr lang="en-US" sz="2100" dirty="0" err="1"/>
              <a:t>afirmación</a:t>
            </a:r>
            <a:r>
              <a:rPr lang="en-US" sz="2100" dirty="0"/>
              <a:t> del </a:t>
            </a:r>
            <a:r>
              <a:rPr lang="en-US" sz="2100" dirty="0" err="1"/>
              <a:t>patrocinador</a:t>
            </a:r>
            <a:r>
              <a:rPr lang="en-US" sz="2100" dirty="0"/>
              <a:t>. </a:t>
            </a:r>
            <a:r>
              <a:rPr lang="en-US" sz="2100" dirty="0" err="1"/>
              <a:t>Por</a:t>
            </a:r>
            <a:r>
              <a:rPr lang="en-US" sz="2100" dirty="0"/>
              <a:t> </a:t>
            </a:r>
            <a:r>
              <a:rPr lang="en-US" sz="2100" dirty="0" err="1"/>
              <a:t>ejemplo</a:t>
            </a:r>
            <a:r>
              <a:rPr lang="en-US" sz="2100" dirty="0"/>
              <a:t>, </a:t>
            </a:r>
            <a:r>
              <a:rPr lang="en-US" sz="2100" dirty="0" err="1"/>
              <a:t>uno</a:t>
            </a:r>
            <a:r>
              <a:rPr lang="en-US" sz="2100" dirty="0"/>
              <a:t> </a:t>
            </a:r>
            <a:r>
              <a:rPr lang="en-US" sz="2100" dirty="0" err="1"/>
              <a:t>podría</a:t>
            </a:r>
            <a:r>
              <a:rPr lang="en-US" sz="2100" dirty="0"/>
              <a:t> </a:t>
            </a:r>
            <a:r>
              <a:rPr lang="en-US" sz="2100" dirty="0" err="1"/>
              <a:t>probar</a:t>
            </a:r>
            <a:r>
              <a:rPr lang="en-US" sz="2100" dirty="0"/>
              <a:t> </a:t>
            </a:r>
            <a:r>
              <a:rPr lang="en-US" sz="2100" dirty="0" err="1"/>
              <a:t>que</a:t>
            </a:r>
            <a:r>
              <a:rPr lang="en-US" sz="2100" dirty="0"/>
              <a:t> </a:t>
            </a:r>
            <a:r>
              <a:rPr lang="en-US" sz="2100" dirty="0" err="1"/>
              <a:t>estudiar</a:t>
            </a:r>
            <a:r>
              <a:rPr lang="en-US" sz="2100" dirty="0"/>
              <a:t> y resolver el </a:t>
            </a:r>
            <a:r>
              <a:rPr lang="en-US" sz="2100" dirty="0" err="1"/>
              <a:t>problema</a:t>
            </a:r>
            <a:r>
              <a:rPr lang="en-US" sz="2100" dirty="0"/>
              <a:t> del combustible </a:t>
            </a:r>
            <a:r>
              <a:rPr lang="en-US" sz="2100" dirty="0" err="1"/>
              <a:t>alternativo</a:t>
            </a:r>
            <a:r>
              <a:rPr lang="en-US" sz="2100" dirty="0"/>
              <a:t>, </a:t>
            </a:r>
            <a:r>
              <a:rPr lang="en-US" sz="2100" dirty="0" err="1"/>
              <a:t>que</a:t>
            </a:r>
            <a:r>
              <a:rPr lang="en-US" sz="2100" dirty="0"/>
              <a:t> se </a:t>
            </a:r>
            <a:r>
              <a:rPr lang="en-US" sz="2100" dirty="0" err="1"/>
              <a:t>creó</a:t>
            </a:r>
            <a:r>
              <a:rPr lang="en-US" sz="2100" dirty="0"/>
              <a:t> a </a:t>
            </a:r>
            <a:r>
              <a:rPr lang="en-US" sz="2100" dirty="0" err="1"/>
              <a:t>través</a:t>
            </a:r>
            <a:r>
              <a:rPr lang="en-US" sz="2100" dirty="0"/>
              <a:t> de </a:t>
            </a:r>
            <a:r>
              <a:rPr lang="en-US" sz="2100" dirty="0" err="1"/>
              <a:t>décadas</a:t>
            </a:r>
            <a:r>
              <a:rPr lang="en-US" sz="2100" dirty="0"/>
              <a:t> de </a:t>
            </a:r>
            <a:r>
              <a:rPr lang="en-US" sz="2100" dirty="0" err="1"/>
              <a:t>abandono</a:t>
            </a:r>
            <a:r>
              <a:rPr lang="en-US" sz="2100" dirty="0"/>
              <a:t>, </a:t>
            </a:r>
            <a:r>
              <a:rPr lang="en-US" sz="2100" dirty="0" err="1"/>
              <a:t>tomaría</a:t>
            </a:r>
            <a:r>
              <a:rPr lang="en-US" sz="2100" dirty="0"/>
              <a:t> </a:t>
            </a:r>
            <a:r>
              <a:rPr lang="en-US" sz="2100" dirty="0" err="1"/>
              <a:t>algún</a:t>
            </a:r>
            <a:r>
              <a:rPr lang="en-US" sz="2100" dirty="0"/>
              <a:t> </a:t>
            </a:r>
            <a:r>
              <a:rPr lang="en-US" sz="2100" dirty="0" err="1"/>
              <a:t>tiempo</a:t>
            </a:r>
            <a:r>
              <a:rPr lang="en-US" sz="2100" dirty="0"/>
              <a:t>. Las </a:t>
            </a:r>
            <a:r>
              <a:rPr lang="en-US" sz="2100" dirty="0" err="1"/>
              <a:t>soluciones</a:t>
            </a:r>
            <a:r>
              <a:rPr lang="en-US" sz="2100" dirty="0"/>
              <a:t>, </a:t>
            </a:r>
            <a:r>
              <a:rPr lang="en-US" sz="2100" dirty="0" err="1"/>
              <a:t>especialmente</a:t>
            </a:r>
            <a:r>
              <a:rPr lang="en-US" sz="2100" dirty="0"/>
              <a:t> </a:t>
            </a:r>
            <a:r>
              <a:rPr lang="en-US" sz="2100" dirty="0" err="1"/>
              <a:t>las</a:t>
            </a:r>
            <a:r>
              <a:rPr lang="en-US" sz="2100" dirty="0"/>
              <a:t> </a:t>
            </a:r>
            <a:r>
              <a:rPr lang="en-US" sz="2100" dirty="0" err="1"/>
              <a:t>soluciones</a:t>
            </a:r>
            <a:r>
              <a:rPr lang="en-US" sz="2100" dirty="0"/>
              <a:t> </a:t>
            </a:r>
            <a:r>
              <a:rPr lang="en-US" sz="2100" dirty="0" err="1"/>
              <a:t>rentables</a:t>
            </a:r>
            <a:r>
              <a:rPr lang="en-US" sz="2100" dirty="0"/>
              <a:t> y </a:t>
            </a:r>
            <a:r>
              <a:rPr lang="en-US" sz="2100" dirty="0" err="1"/>
              <a:t>ambientalmente</a:t>
            </a:r>
            <a:r>
              <a:rPr lang="en-US" sz="2100" dirty="0"/>
              <a:t> </a:t>
            </a:r>
            <a:r>
              <a:rPr lang="en-US" sz="2100" dirty="0" err="1"/>
              <a:t>seguras</a:t>
            </a:r>
            <a:r>
              <a:rPr lang="en-US" sz="2100" dirty="0"/>
              <a:t>, </a:t>
            </a:r>
            <a:r>
              <a:rPr lang="en-US" sz="2100" dirty="0" err="1"/>
              <a:t>pueden</a:t>
            </a:r>
            <a:r>
              <a:rPr lang="en-US" sz="2100" dirty="0"/>
              <a:t> </a:t>
            </a:r>
            <a:r>
              <a:rPr lang="en-US" sz="2100" dirty="0" err="1"/>
              <a:t>tardar</a:t>
            </a:r>
            <a:r>
              <a:rPr lang="en-US" sz="2100" dirty="0"/>
              <a:t> </a:t>
            </a:r>
            <a:r>
              <a:rPr lang="en-US" sz="2100" dirty="0" err="1"/>
              <a:t>tres</a:t>
            </a:r>
            <a:r>
              <a:rPr lang="en-US" sz="2100" dirty="0"/>
              <a:t> </a:t>
            </a:r>
            <a:r>
              <a:rPr lang="en-US" sz="2100" dirty="0" err="1"/>
              <a:t>años</a:t>
            </a:r>
            <a:r>
              <a:rPr lang="en-US" sz="2100" dirty="0"/>
              <a:t>, o </a:t>
            </a:r>
            <a:r>
              <a:rPr lang="en-US" sz="2100" dirty="0" err="1"/>
              <a:t>incluso</a:t>
            </a:r>
            <a:r>
              <a:rPr lang="en-US" sz="2100" dirty="0"/>
              <a:t> </a:t>
            </a:r>
            <a:r>
              <a:rPr lang="en-US" sz="2100" dirty="0" err="1"/>
              <a:t>más</a:t>
            </a:r>
            <a:r>
              <a:rPr lang="en-US" sz="2100" dirty="0"/>
              <a:t>, en </a:t>
            </a:r>
            <a:r>
              <a:rPr lang="en-US" sz="2100" dirty="0" err="1"/>
              <a:t>encontrarlas</a:t>
            </a:r>
            <a:r>
              <a:rPr lang="en-US" sz="2100" dirty="0"/>
              <a:t>. </a:t>
            </a:r>
            <a:endParaRPr lang="en-US" sz="2100" dirty="0" smtClean="0"/>
          </a:p>
          <a:p>
            <a:pPr>
              <a:spcBef>
                <a:spcPts val="600"/>
              </a:spcBef>
              <a:spcAft>
                <a:spcPts val="600"/>
              </a:spcAft>
              <a:buClr>
                <a:schemeClr val="tx1"/>
              </a:buClr>
              <a:buFont typeface="Arial" charset="0"/>
              <a:buChar char="•"/>
            </a:pPr>
            <a:r>
              <a:rPr lang="en-US" sz="2100" dirty="0" err="1" smtClean="0"/>
              <a:t>También</a:t>
            </a:r>
            <a:r>
              <a:rPr lang="en-US" sz="2100" dirty="0" smtClean="0"/>
              <a:t> </a:t>
            </a:r>
            <a:r>
              <a:rPr lang="en-US" sz="2100" dirty="0"/>
              <a:t>se </a:t>
            </a:r>
            <a:r>
              <a:rPr lang="en-US" sz="2100" dirty="0" err="1"/>
              <a:t>puede</a:t>
            </a:r>
            <a:r>
              <a:rPr lang="en-US" sz="2100" dirty="0"/>
              <a:t> </a:t>
            </a:r>
            <a:r>
              <a:rPr lang="en-US" sz="2100" dirty="0" err="1"/>
              <a:t>ignorar</a:t>
            </a:r>
            <a:r>
              <a:rPr lang="en-US" sz="2100" dirty="0"/>
              <a:t> </a:t>
            </a:r>
            <a:r>
              <a:rPr lang="en-US" sz="2100" dirty="0" err="1"/>
              <a:t>las</a:t>
            </a:r>
            <a:r>
              <a:rPr lang="en-US" sz="2100" dirty="0"/>
              <a:t> </a:t>
            </a:r>
            <a:r>
              <a:rPr lang="en-US" sz="2100" dirty="0" err="1"/>
              <a:t>afirmaciones</a:t>
            </a:r>
            <a:r>
              <a:rPr lang="en-US" sz="2100" dirty="0"/>
              <a:t> de los </a:t>
            </a:r>
            <a:r>
              <a:rPr lang="en-US" sz="2100" dirty="0" err="1"/>
              <a:t>patrocinadores</a:t>
            </a:r>
            <a:r>
              <a:rPr lang="en-US" sz="2100" dirty="0"/>
              <a:t> y </a:t>
            </a:r>
            <a:r>
              <a:rPr lang="en-US" sz="2100" dirty="0" err="1"/>
              <a:t>continuar</a:t>
            </a:r>
            <a:r>
              <a:rPr lang="en-US" sz="2100" dirty="0"/>
              <a:t> con la </a:t>
            </a:r>
            <a:r>
              <a:rPr lang="en-US" sz="2100" dirty="0" err="1"/>
              <a:t>actividad</a:t>
            </a:r>
            <a:r>
              <a:rPr lang="en-US" sz="2100" dirty="0"/>
              <a:t> de </a:t>
            </a:r>
            <a:r>
              <a:rPr lang="en-US" sz="2100" dirty="0" err="1"/>
              <a:t>investigación</a:t>
            </a:r>
            <a:r>
              <a:rPr lang="en-US" sz="2100" dirty="0"/>
              <a:t>, </a:t>
            </a:r>
            <a:r>
              <a:rPr lang="en-US" sz="2100" dirty="0" err="1"/>
              <a:t>ya</a:t>
            </a:r>
            <a:r>
              <a:rPr lang="en-US" sz="2100" dirty="0"/>
              <a:t> </a:t>
            </a:r>
            <a:r>
              <a:rPr lang="en-US" sz="2100" dirty="0" err="1"/>
              <a:t>que</a:t>
            </a:r>
            <a:r>
              <a:rPr lang="en-US" sz="2100" dirty="0"/>
              <a:t> </a:t>
            </a:r>
            <a:r>
              <a:rPr lang="en-US" sz="2100" dirty="0" err="1"/>
              <a:t>es</a:t>
            </a:r>
            <a:r>
              <a:rPr lang="en-US" sz="2100" dirty="0"/>
              <a:t> probable </a:t>
            </a:r>
            <a:r>
              <a:rPr lang="en-US" sz="2100" dirty="0" err="1"/>
              <a:t>que</a:t>
            </a:r>
            <a:r>
              <a:rPr lang="en-US" sz="2100" dirty="0"/>
              <a:t> el </a:t>
            </a:r>
            <a:r>
              <a:rPr lang="en-US" sz="2100" dirty="0" err="1"/>
              <a:t>patrocinador</a:t>
            </a:r>
            <a:r>
              <a:rPr lang="en-US" sz="2100" dirty="0"/>
              <a:t> no </a:t>
            </a:r>
            <a:r>
              <a:rPr lang="en-US" sz="2100" dirty="0" err="1"/>
              <a:t>encuentre</a:t>
            </a:r>
            <a:r>
              <a:rPr lang="en-US" sz="2100" dirty="0"/>
              <a:t> </a:t>
            </a:r>
            <a:r>
              <a:rPr lang="en-US" sz="2100" dirty="0" err="1"/>
              <a:t>ningún</a:t>
            </a:r>
            <a:r>
              <a:rPr lang="en-US" sz="2100" dirty="0"/>
              <a:t> </a:t>
            </a:r>
            <a:r>
              <a:rPr lang="en-US" sz="2100" dirty="0" err="1"/>
              <a:t>otro</a:t>
            </a:r>
            <a:r>
              <a:rPr lang="en-US" sz="2100" dirty="0"/>
              <a:t> </a:t>
            </a:r>
            <a:r>
              <a:rPr lang="en-US" sz="2100" dirty="0" err="1"/>
              <a:t>investigador</a:t>
            </a:r>
            <a:r>
              <a:rPr lang="en-US" sz="2100" dirty="0"/>
              <a:t> </a:t>
            </a:r>
            <a:r>
              <a:rPr lang="en-US" sz="2100" dirty="0" err="1"/>
              <a:t>que</a:t>
            </a:r>
            <a:r>
              <a:rPr lang="en-US" sz="2100" dirty="0"/>
              <a:t> </a:t>
            </a:r>
            <a:r>
              <a:rPr lang="en-US" sz="2100" dirty="0" err="1"/>
              <a:t>pueda</a:t>
            </a:r>
            <a:r>
              <a:rPr lang="en-US" sz="2100" dirty="0"/>
              <a:t> </a:t>
            </a:r>
            <a:r>
              <a:rPr lang="en-US" sz="2100" dirty="0" err="1"/>
              <a:t>hacer</a:t>
            </a:r>
            <a:r>
              <a:rPr lang="en-US" sz="2100" dirty="0"/>
              <a:t> el </a:t>
            </a:r>
            <a:r>
              <a:rPr lang="en-US" sz="2100" dirty="0" err="1"/>
              <a:t>trabajo</a:t>
            </a:r>
            <a:r>
              <a:rPr lang="en-US" sz="2100" dirty="0"/>
              <a:t> </a:t>
            </a:r>
            <a:r>
              <a:rPr lang="en-US" sz="2100" dirty="0" err="1"/>
              <a:t>más</a:t>
            </a:r>
            <a:r>
              <a:rPr lang="en-US" sz="2100" dirty="0"/>
              <a:t> </a:t>
            </a:r>
            <a:r>
              <a:rPr lang="en-US" sz="2100" dirty="0" err="1"/>
              <a:t>rápido</a:t>
            </a:r>
            <a:r>
              <a:rPr lang="en-US" sz="2100" dirty="0"/>
              <a:t> de </a:t>
            </a:r>
            <a:r>
              <a:rPr lang="en-US" sz="2100" dirty="0" err="1"/>
              <a:t>todos</a:t>
            </a:r>
            <a:r>
              <a:rPr lang="en-US" sz="2100" dirty="0"/>
              <a:t> </a:t>
            </a:r>
            <a:r>
              <a:rPr lang="en-US" sz="2100" dirty="0" err="1"/>
              <a:t>modos</a:t>
            </a:r>
            <a:r>
              <a:rPr lang="en-US" sz="2100" dirty="0"/>
              <a:t>.</a:t>
            </a:r>
            <a:endParaRPr lang="en-US" sz="2100" b="1" dirty="0"/>
          </a:p>
        </p:txBody>
      </p:sp>
    </p:spTree>
    <p:extLst>
      <p:ext uri="{BB962C8B-B14F-4D97-AF65-F5344CB8AC3E}">
        <p14:creationId xmlns:p14="http://schemas.microsoft.com/office/powerpoint/2010/main" val="4729818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3</a:t>
            </a:fld>
            <a:endParaRPr lang="es-ES_tradnl" sz="1600" dirty="0"/>
          </a:p>
        </p:txBody>
      </p:sp>
      <p:sp>
        <p:nvSpPr>
          <p:cNvPr id="3" name="Marcador de contenido 5"/>
          <p:cNvSpPr txBox="1">
            <a:spLocks/>
          </p:cNvSpPr>
          <p:nvPr/>
        </p:nvSpPr>
        <p:spPr>
          <a:xfrm>
            <a:off x="269316" y="4283240"/>
            <a:ext cx="11502189" cy="194198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Quiero dedicarme a la academia (</a:t>
            </a:r>
            <a:r>
              <a:rPr lang="es-ES_tradnl" sz="2800" dirty="0" err="1" smtClean="0"/>
              <a:t>investigaci</a:t>
            </a:r>
            <a:r>
              <a:rPr lang="es-ES" sz="2800" dirty="0" err="1" smtClean="0"/>
              <a:t>ón</a:t>
            </a:r>
            <a:r>
              <a:rPr lang="es-ES" sz="2800" dirty="0" smtClean="0"/>
              <a:t> y/o docencia</a:t>
            </a:r>
            <a:r>
              <a:rPr lang="es-ES_tradnl" sz="2800" dirty="0" smtClean="0"/>
              <a:t>)?</a:t>
            </a:r>
          </a:p>
          <a:p>
            <a:r>
              <a:rPr lang="es-ES_tradnl" sz="2800" dirty="0" smtClean="0"/>
              <a:t>2. Soy empresario/emprendedor, en un futuro </a:t>
            </a:r>
            <a:r>
              <a:rPr lang="es-ES_tradnl" sz="2800" dirty="0" err="1" smtClean="0"/>
              <a:t>tendr</a:t>
            </a:r>
            <a:r>
              <a:rPr lang="es-ES" sz="2800" dirty="0" smtClean="0"/>
              <a:t>é mi empresa</a:t>
            </a:r>
          </a:p>
          <a:p>
            <a:r>
              <a:rPr lang="es-ES" sz="2800" dirty="0" smtClean="0"/>
              <a:t>3. Trabajo en una organización (pública/privada) y quiero crecer y mejorar mi perfil profesional</a:t>
            </a:r>
            <a:endParaRPr lang="es-ES_tradnl" sz="2800" dirty="0" smtClean="0"/>
          </a:p>
        </p:txBody>
      </p:sp>
      <p:sp>
        <p:nvSpPr>
          <p:cNvPr id="6" name="Título 1"/>
          <p:cNvSpPr txBox="1">
            <a:spLocks/>
          </p:cNvSpPr>
          <p:nvPr/>
        </p:nvSpPr>
        <p:spPr>
          <a:xfrm>
            <a:off x="1034716" y="577517"/>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736496"/>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360878"/>
            <a:ext cx="3657600" cy="2797156"/>
          </a:xfrm>
          <a:prstGeom prst="rect">
            <a:avLst/>
          </a:prstGeom>
        </p:spPr>
      </p:pic>
      <p:pic>
        <p:nvPicPr>
          <p:cNvPr id="14" name="Imagen 13"/>
          <p:cNvPicPr>
            <a:picLocks noChangeAspect="1"/>
          </p:cNvPicPr>
          <p:nvPr/>
        </p:nvPicPr>
        <p:blipFill>
          <a:blip r:embed="rId5"/>
          <a:stretch>
            <a:fillRect/>
          </a:stretch>
        </p:blipFill>
        <p:spPr>
          <a:xfrm>
            <a:off x="7967667" y="1736497"/>
            <a:ext cx="3856033" cy="1950262"/>
          </a:xfrm>
          <a:prstGeom prst="rect">
            <a:avLst/>
          </a:prstGeom>
        </p:spPr>
      </p:pic>
    </p:spTree>
    <p:extLst>
      <p:ext uri="{BB962C8B-B14F-4D97-AF65-F5344CB8AC3E}">
        <p14:creationId xmlns:p14="http://schemas.microsoft.com/office/powerpoint/2010/main" val="18607199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6" name="Título 1"/>
          <p:cNvSpPr txBox="1">
            <a:spLocks/>
          </p:cNvSpPr>
          <p:nvPr/>
        </p:nvSpPr>
        <p:spPr>
          <a:xfrm>
            <a:off x="920029" y="565265"/>
            <a:ext cx="10490661" cy="9616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526901"/>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err="1"/>
              <a:t>Otro</a:t>
            </a:r>
            <a:r>
              <a:rPr lang="en-US" sz="2300" dirty="0"/>
              <a:t> </a:t>
            </a:r>
            <a:r>
              <a:rPr lang="en-US" sz="2300" dirty="0" err="1"/>
              <a:t>enfoque</a:t>
            </a:r>
            <a:r>
              <a:rPr lang="en-US" sz="2300" dirty="0"/>
              <a:t> </a:t>
            </a:r>
            <a:r>
              <a:rPr lang="en-US" sz="2300" dirty="0" err="1"/>
              <a:t>que</a:t>
            </a:r>
            <a:r>
              <a:rPr lang="en-US" sz="2300" dirty="0"/>
              <a:t> un </a:t>
            </a:r>
            <a:r>
              <a:rPr lang="en-US" sz="2300" dirty="0" err="1"/>
              <a:t>gerente</a:t>
            </a:r>
            <a:r>
              <a:rPr lang="en-US" sz="2300" dirty="0"/>
              <a:t> de I + D </a:t>
            </a:r>
            <a:r>
              <a:rPr lang="en-US" sz="2300" dirty="0" err="1"/>
              <a:t>podría</a:t>
            </a:r>
            <a:r>
              <a:rPr lang="en-US" sz="2300" dirty="0"/>
              <a:t> </a:t>
            </a:r>
            <a:r>
              <a:rPr lang="en-US" sz="2300" dirty="0" err="1"/>
              <a:t>utilizar</a:t>
            </a:r>
            <a:r>
              <a:rPr lang="en-US" sz="2300" dirty="0"/>
              <a:t> </a:t>
            </a:r>
            <a:r>
              <a:rPr lang="en-US" sz="2300" dirty="0" err="1"/>
              <a:t>sería</a:t>
            </a:r>
            <a:r>
              <a:rPr lang="en-US" sz="2300" dirty="0"/>
              <a:t> </a:t>
            </a:r>
            <a:r>
              <a:rPr lang="en-US" sz="2300" dirty="0" err="1"/>
              <a:t>una</a:t>
            </a:r>
            <a:r>
              <a:rPr lang="en-US" sz="2300" dirty="0"/>
              <a:t> </a:t>
            </a:r>
            <a:r>
              <a:rPr lang="en-US" sz="2300" dirty="0" err="1"/>
              <a:t>estrategia</a:t>
            </a:r>
            <a:r>
              <a:rPr lang="en-US" sz="2300" dirty="0"/>
              <a:t> de dos </a:t>
            </a:r>
            <a:r>
              <a:rPr lang="en-US" sz="2300" dirty="0" err="1"/>
              <a:t>partes</a:t>
            </a:r>
            <a:r>
              <a:rPr lang="en-US" sz="2300" dirty="0" smtClean="0"/>
              <a:t>:</a:t>
            </a:r>
          </a:p>
          <a:p>
            <a:pPr>
              <a:spcBef>
                <a:spcPts val="600"/>
              </a:spcBef>
              <a:spcAft>
                <a:spcPts val="600"/>
              </a:spcAft>
              <a:buClr>
                <a:schemeClr val="tx1"/>
              </a:buClr>
              <a:buFont typeface="Arial" charset="0"/>
              <a:buChar char="•"/>
            </a:pPr>
            <a:r>
              <a:rPr lang="en-US" sz="2300" dirty="0" smtClean="0"/>
              <a:t>Primero</a:t>
            </a:r>
            <a:r>
              <a:rPr lang="en-US" sz="2300" dirty="0"/>
              <a:t>, </a:t>
            </a:r>
            <a:r>
              <a:rPr lang="en-US" sz="2300" dirty="0" err="1"/>
              <a:t>empatice</a:t>
            </a:r>
            <a:r>
              <a:rPr lang="en-US" sz="2300" dirty="0"/>
              <a:t> con </a:t>
            </a:r>
            <a:r>
              <a:rPr lang="en-US" sz="2300" dirty="0" err="1"/>
              <a:t>las</a:t>
            </a:r>
            <a:r>
              <a:rPr lang="en-US" sz="2300" dirty="0"/>
              <a:t> </a:t>
            </a:r>
            <a:r>
              <a:rPr lang="en-US" sz="2300" dirty="0" err="1"/>
              <a:t>necesidades</a:t>
            </a:r>
            <a:r>
              <a:rPr lang="en-US" sz="2300" dirty="0"/>
              <a:t> del </a:t>
            </a:r>
            <a:r>
              <a:rPr lang="en-US" sz="2300" dirty="0" err="1"/>
              <a:t>patrocinador</a:t>
            </a:r>
            <a:r>
              <a:rPr lang="en-US" sz="2300" dirty="0"/>
              <a:t> y </a:t>
            </a:r>
            <a:r>
              <a:rPr lang="en-US" sz="2300" dirty="0" err="1"/>
              <a:t>responda</a:t>
            </a:r>
            <a:r>
              <a:rPr lang="en-US" sz="2300" dirty="0"/>
              <a:t> de </a:t>
            </a:r>
            <a:r>
              <a:rPr lang="en-US" sz="2300" dirty="0" err="1"/>
              <a:t>una</a:t>
            </a:r>
            <a:r>
              <a:rPr lang="en-US" sz="2300" dirty="0"/>
              <a:t> </a:t>
            </a:r>
            <a:r>
              <a:rPr lang="en-US" sz="2300" dirty="0" err="1"/>
              <a:t>manera</a:t>
            </a:r>
            <a:r>
              <a:rPr lang="en-US" sz="2300" dirty="0"/>
              <a:t> </a:t>
            </a:r>
            <a:r>
              <a:rPr lang="en-US" sz="2300" dirty="0" err="1"/>
              <a:t>genuina</a:t>
            </a:r>
            <a:r>
              <a:rPr lang="en-US" sz="2300" dirty="0"/>
              <a:t>. </a:t>
            </a:r>
            <a:r>
              <a:rPr lang="en-US" sz="2300" dirty="0" err="1"/>
              <a:t>Esto</a:t>
            </a:r>
            <a:r>
              <a:rPr lang="en-US" sz="2300" dirty="0"/>
              <a:t> se </a:t>
            </a:r>
            <a:r>
              <a:rPr lang="en-US" sz="2300" dirty="0" err="1"/>
              <a:t>traduciría</a:t>
            </a:r>
            <a:r>
              <a:rPr lang="en-US" sz="2300" dirty="0"/>
              <a:t> en </a:t>
            </a:r>
            <a:r>
              <a:rPr lang="en-US" sz="2300" dirty="0" err="1"/>
              <a:t>proporcionar</a:t>
            </a:r>
            <a:r>
              <a:rPr lang="en-US" sz="2300" dirty="0"/>
              <a:t> </a:t>
            </a:r>
            <a:r>
              <a:rPr lang="en-US" sz="2300" dirty="0" err="1"/>
              <a:t>soluciones</a:t>
            </a:r>
            <a:r>
              <a:rPr lang="en-US" sz="2300" dirty="0"/>
              <a:t> </a:t>
            </a:r>
            <a:r>
              <a:rPr lang="en-US" sz="2300" dirty="0" err="1"/>
              <a:t>provisionales</a:t>
            </a:r>
            <a:r>
              <a:rPr lang="en-US" sz="2300" dirty="0"/>
              <a:t>, en la </a:t>
            </a:r>
            <a:r>
              <a:rPr lang="en-US" sz="2300" dirty="0" err="1"/>
              <a:t>medida</a:t>
            </a:r>
            <a:r>
              <a:rPr lang="en-US" sz="2300" dirty="0"/>
              <a:t> de lo </a:t>
            </a:r>
            <a:r>
              <a:rPr lang="en-US" sz="2300" dirty="0" err="1"/>
              <a:t>posible</a:t>
            </a:r>
            <a:r>
              <a:rPr lang="en-US" sz="2300" dirty="0"/>
              <a:t>, para </a:t>
            </a:r>
            <a:r>
              <a:rPr lang="en-US" sz="2300" dirty="0" err="1"/>
              <a:t>problemas</a:t>
            </a:r>
            <a:r>
              <a:rPr lang="en-US" sz="2300" dirty="0"/>
              <a:t> </a:t>
            </a:r>
            <a:r>
              <a:rPr lang="en-US" sz="2300" dirty="0" err="1"/>
              <a:t>críticos</a:t>
            </a:r>
            <a:r>
              <a:rPr lang="en-US" sz="2300" dirty="0"/>
              <a:t>. </a:t>
            </a:r>
            <a:r>
              <a:rPr lang="en-US" sz="2300" dirty="0" err="1"/>
              <a:t>Explique</a:t>
            </a:r>
            <a:r>
              <a:rPr lang="en-US" sz="2300" dirty="0"/>
              <a:t> al </a:t>
            </a:r>
            <a:r>
              <a:rPr lang="en-US" sz="2300" dirty="0" err="1"/>
              <a:t>patrocinador</a:t>
            </a:r>
            <a:r>
              <a:rPr lang="en-US" sz="2300" dirty="0"/>
              <a:t> </a:t>
            </a:r>
            <a:r>
              <a:rPr lang="en-US" sz="2300" dirty="0" err="1"/>
              <a:t>las</a:t>
            </a:r>
            <a:r>
              <a:rPr lang="en-US" sz="2300" dirty="0"/>
              <a:t> </a:t>
            </a:r>
            <a:r>
              <a:rPr lang="en-US" sz="2300" dirty="0" err="1"/>
              <a:t>limitaciones</a:t>
            </a:r>
            <a:r>
              <a:rPr lang="en-US" sz="2300" dirty="0"/>
              <a:t> e </a:t>
            </a:r>
            <a:r>
              <a:rPr lang="en-US" sz="2300" dirty="0" err="1"/>
              <a:t>incertidumbres</a:t>
            </a:r>
            <a:r>
              <a:rPr lang="en-US" sz="2300" dirty="0"/>
              <a:t> </a:t>
            </a:r>
            <a:r>
              <a:rPr lang="en-US" sz="2300" dirty="0" err="1"/>
              <a:t>involucradas</a:t>
            </a:r>
            <a:r>
              <a:rPr lang="en-US" sz="2300" dirty="0" smtClean="0"/>
              <a:t>.</a:t>
            </a:r>
          </a:p>
          <a:p>
            <a:pPr>
              <a:spcBef>
                <a:spcPts val="600"/>
              </a:spcBef>
              <a:spcAft>
                <a:spcPts val="600"/>
              </a:spcAft>
              <a:buClr>
                <a:schemeClr val="tx1"/>
              </a:buClr>
              <a:buFont typeface="Arial" charset="0"/>
              <a:buChar char="•"/>
            </a:pPr>
            <a:r>
              <a:rPr lang="en-US" sz="2300" dirty="0" smtClean="0"/>
              <a:t>Segundo</a:t>
            </a:r>
            <a:r>
              <a:rPr lang="en-US" sz="2300" dirty="0"/>
              <a:t>, </a:t>
            </a:r>
            <a:r>
              <a:rPr lang="en-US" sz="2300" dirty="0" err="1"/>
              <a:t>educar</a:t>
            </a:r>
            <a:r>
              <a:rPr lang="en-US" sz="2300" dirty="0"/>
              <a:t> al </a:t>
            </a:r>
            <a:r>
              <a:rPr lang="en-US" sz="2300" dirty="0" err="1"/>
              <a:t>patrocinador</a:t>
            </a:r>
            <a:r>
              <a:rPr lang="en-US" sz="2300" dirty="0"/>
              <a:t> </a:t>
            </a:r>
            <a:r>
              <a:rPr lang="en-US" sz="2300" dirty="0" err="1"/>
              <a:t>sobre</a:t>
            </a:r>
            <a:r>
              <a:rPr lang="en-US" sz="2300" dirty="0"/>
              <a:t> la </a:t>
            </a:r>
            <a:r>
              <a:rPr lang="en-US" sz="2300" dirty="0" err="1"/>
              <a:t>naturaleza</a:t>
            </a:r>
            <a:r>
              <a:rPr lang="en-US" sz="2300" dirty="0"/>
              <a:t> de la </a:t>
            </a:r>
            <a:r>
              <a:rPr lang="en-US" sz="2300" dirty="0" err="1"/>
              <a:t>empresa</a:t>
            </a:r>
            <a:r>
              <a:rPr lang="en-US" sz="2300" dirty="0"/>
              <a:t> de </a:t>
            </a:r>
            <a:r>
              <a:rPr lang="en-US" sz="2300" dirty="0" err="1"/>
              <a:t>investigación</a:t>
            </a:r>
            <a:r>
              <a:rPr lang="en-US" sz="2300" dirty="0"/>
              <a:t>. </a:t>
            </a:r>
            <a:r>
              <a:rPr lang="en-US" sz="2300" dirty="0" err="1"/>
              <a:t>Céntrese</a:t>
            </a:r>
            <a:r>
              <a:rPr lang="en-US" sz="2300" dirty="0"/>
              <a:t> en </a:t>
            </a:r>
            <a:r>
              <a:rPr lang="en-US" sz="2300" dirty="0" err="1"/>
              <a:t>por</a:t>
            </a:r>
            <a:r>
              <a:rPr lang="en-US" sz="2300" dirty="0"/>
              <a:t> </a:t>
            </a:r>
            <a:r>
              <a:rPr lang="en-US" sz="2300" dirty="0" err="1"/>
              <a:t>qué</a:t>
            </a:r>
            <a:r>
              <a:rPr lang="en-US" sz="2300" dirty="0"/>
              <a:t> le </a:t>
            </a:r>
            <a:r>
              <a:rPr lang="en-US" sz="2300" dirty="0" err="1"/>
              <a:t>conviene</a:t>
            </a:r>
            <a:r>
              <a:rPr lang="en-US" sz="2300" dirty="0"/>
              <a:t> </a:t>
            </a:r>
            <a:r>
              <a:rPr lang="en-US" sz="2300" dirty="0" err="1"/>
              <a:t>seguir</a:t>
            </a:r>
            <a:r>
              <a:rPr lang="en-US" sz="2300" dirty="0"/>
              <a:t> un </a:t>
            </a:r>
            <a:r>
              <a:rPr lang="en-US" sz="2300" dirty="0" err="1"/>
              <a:t>proceso</a:t>
            </a:r>
            <a:r>
              <a:rPr lang="en-US" sz="2300" dirty="0"/>
              <a:t> de </a:t>
            </a:r>
            <a:r>
              <a:rPr lang="en-US" sz="2300" dirty="0" err="1"/>
              <a:t>investigación</a:t>
            </a:r>
            <a:r>
              <a:rPr lang="en-US" sz="2300" dirty="0"/>
              <a:t> y </a:t>
            </a:r>
            <a:r>
              <a:rPr lang="en-US" sz="2300" dirty="0" err="1"/>
              <a:t>desarrollo</a:t>
            </a:r>
            <a:r>
              <a:rPr lang="en-US" sz="2300" dirty="0"/>
              <a:t> </a:t>
            </a:r>
            <a:r>
              <a:rPr lang="en-US" sz="2300" dirty="0" err="1"/>
              <a:t>sistemático</a:t>
            </a:r>
            <a:r>
              <a:rPr lang="en-US" sz="2300" dirty="0"/>
              <a:t>, </a:t>
            </a:r>
            <a:r>
              <a:rPr lang="en-US" sz="2300" dirty="0" err="1"/>
              <a:t>aunque</a:t>
            </a:r>
            <a:r>
              <a:rPr lang="en-US" sz="2300" dirty="0"/>
              <a:t> lento, para </a:t>
            </a:r>
            <a:r>
              <a:rPr lang="en-US" sz="2300" dirty="0" err="1"/>
              <a:t>que</a:t>
            </a:r>
            <a:r>
              <a:rPr lang="en-US" sz="2300" dirty="0"/>
              <a:t> </a:t>
            </a:r>
            <a:r>
              <a:rPr lang="en-US" sz="2300" dirty="0" err="1"/>
              <a:t>las</a:t>
            </a:r>
            <a:r>
              <a:rPr lang="en-US" sz="2300" dirty="0"/>
              <a:t> </a:t>
            </a:r>
            <a:r>
              <a:rPr lang="en-US" sz="2300" dirty="0" err="1"/>
              <a:t>soluciones</a:t>
            </a:r>
            <a:r>
              <a:rPr lang="en-US" sz="2300" dirty="0"/>
              <a:t> </a:t>
            </a:r>
            <a:r>
              <a:rPr lang="en-US" sz="2300" dirty="0" err="1"/>
              <a:t>desarrolladas</a:t>
            </a:r>
            <a:r>
              <a:rPr lang="en-US" sz="2300" dirty="0"/>
              <a:t> </a:t>
            </a:r>
            <a:r>
              <a:rPr lang="en-US" sz="2300" dirty="0" err="1"/>
              <a:t>sean</a:t>
            </a:r>
            <a:r>
              <a:rPr lang="en-US" sz="2300" dirty="0"/>
              <a:t> </a:t>
            </a:r>
            <a:r>
              <a:rPr lang="en-US" sz="2300" dirty="0" err="1"/>
              <a:t>científicamente</a:t>
            </a:r>
            <a:r>
              <a:rPr lang="en-US" sz="2300" dirty="0"/>
              <a:t> </a:t>
            </a:r>
            <a:r>
              <a:rPr lang="en-US" sz="2300" dirty="0" err="1"/>
              <a:t>válidas</a:t>
            </a:r>
            <a:r>
              <a:rPr lang="en-US" sz="2300" dirty="0"/>
              <a:t>, </a:t>
            </a:r>
            <a:r>
              <a:rPr lang="en-US" sz="2300" dirty="0" err="1"/>
              <a:t>sean</a:t>
            </a:r>
            <a:r>
              <a:rPr lang="en-US" sz="2300" dirty="0"/>
              <a:t> </a:t>
            </a:r>
            <a:r>
              <a:rPr lang="en-US" sz="2300" dirty="0" err="1"/>
              <a:t>apropiadas</a:t>
            </a:r>
            <a:r>
              <a:rPr lang="en-US" sz="2300" dirty="0"/>
              <a:t> para el </a:t>
            </a:r>
            <a:r>
              <a:rPr lang="en-US" sz="2300" dirty="0" err="1"/>
              <a:t>problema</a:t>
            </a:r>
            <a:r>
              <a:rPr lang="en-US" sz="2300" dirty="0"/>
              <a:t> en </a:t>
            </a:r>
            <a:r>
              <a:rPr lang="en-US" sz="2300" dirty="0" err="1"/>
              <a:t>cuestión</a:t>
            </a:r>
            <a:r>
              <a:rPr lang="en-US" sz="2300" dirty="0"/>
              <a:t> y </a:t>
            </a:r>
            <a:r>
              <a:rPr lang="en-US" sz="2300" dirty="0" err="1"/>
              <a:t>realmente</a:t>
            </a:r>
            <a:r>
              <a:rPr lang="en-US" sz="2300" dirty="0"/>
              <a:t> </a:t>
            </a:r>
            <a:r>
              <a:rPr lang="en-US" sz="2300" dirty="0" err="1"/>
              <a:t>brinden</a:t>
            </a:r>
            <a:r>
              <a:rPr lang="en-US" sz="2300" dirty="0"/>
              <a:t> </a:t>
            </a:r>
            <a:r>
              <a:rPr lang="en-US" sz="2300" dirty="0" err="1"/>
              <a:t>una</a:t>
            </a:r>
            <a:r>
              <a:rPr lang="en-US" sz="2300" dirty="0"/>
              <a:t> </a:t>
            </a:r>
            <a:r>
              <a:rPr lang="en-US" sz="2300" dirty="0" err="1"/>
              <a:t>solución</a:t>
            </a:r>
            <a:r>
              <a:rPr lang="en-US" sz="2300" dirty="0"/>
              <a:t> </a:t>
            </a:r>
            <a:r>
              <a:rPr lang="en-US" sz="2300" dirty="0" err="1"/>
              <a:t>más</a:t>
            </a:r>
            <a:r>
              <a:rPr lang="en-US" sz="2300" dirty="0"/>
              <a:t> </a:t>
            </a:r>
            <a:r>
              <a:rPr lang="en-US" sz="2300" dirty="0" err="1"/>
              <a:t>ventajosa</a:t>
            </a:r>
            <a:r>
              <a:rPr lang="en-US" sz="2300" dirty="0"/>
              <a:t> para </a:t>
            </a:r>
            <a:r>
              <a:rPr lang="en-US" sz="2300" dirty="0" smtClean="0"/>
              <a:t>el </a:t>
            </a:r>
            <a:r>
              <a:rPr lang="en-US" sz="2300" dirty="0" err="1"/>
              <a:t>problema</a:t>
            </a:r>
            <a:r>
              <a:rPr lang="en-US" sz="2300" dirty="0"/>
              <a:t> </a:t>
            </a:r>
            <a:r>
              <a:rPr lang="en-US" sz="2300" dirty="0" err="1"/>
              <a:t>que</a:t>
            </a:r>
            <a:r>
              <a:rPr lang="en-US" sz="2300" dirty="0"/>
              <a:t> </a:t>
            </a:r>
            <a:r>
              <a:rPr lang="en-US" sz="2300" dirty="0" err="1"/>
              <a:t>hace</a:t>
            </a:r>
            <a:r>
              <a:rPr lang="en-US" sz="2300" dirty="0"/>
              <a:t> la </a:t>
            </a:r>
            <a:r>
              <a:rPr lang="en-US" sz="2300" dirty="0" err="1"/>
              <a:t>tecnología</a:t>
            </a:r>
            <a:r>
              <a:rPr lang="en-US" sz="2300" dirty="0"/>
              <a:t> </a:t>
            </a:r>
            <a:r>
              <a:rPr lang="en-US" sz="2300" dirty="0" err="1"/>
              <a:t>existente</a:t>
            </a:r>
            <a:r>
              <a:rPr lang="en-US" sz="2300" dirty="0"/>
              <a:t>. </a:t>
            </a:r>
            <a:r>
              <a:rPr lang="en-US" sz="2300" dirty="0" err="1"/>
              <a:t>Esto</a:t>
            </a:r>
            <a:r>
              <a:rPr lang="en-US" sz="2300" dirty="0"/>
              <a:t> </a:t>
            </a:r>
            <a:r>
              <a:rPr lang="en-US" sz="2300" dirty="0" err="1"/>
              <a:t>podría</a:t>
            </a:r>
            <a:r>
              <a:rPr lang="en-US" sz="2300" dirty="0"/>
              <a:t> </a:t>
            </a:r>
            <a:r>
              <a:rPr lang="en-US" sz="2300" dirty="0" err="1"/>
              <a:t>implicar</a:t>
            </a:r>
            <a:r>
              <a:rPr lang="en-US" sz="2300" dirty="0"/>
              <a:t> </a:t>
            </a:r>
            <a:r>
              <a:rPr lang="en-US" sz="2300" dirty="0" err="1"/>
              <a:t>llevar</a:t>
            </a:r>
            <a:r>
              <a:rPr lang="en-US" sz="2300" dirty="0"/>
              <a:t> a </a:t>
            </a:r>
            <a:r>
              <a:rPr lang="en-US" sz="2300" dirty="0" err="1"/>
              <a:t>cabo</a:t>
            </a:r>
            <a:r>
              <a:rPr lang="en-US" sz="2300" dirty="0"/>
              <a:t> </a:t>
            </a:r>
            <a:r>
              <a:rPr lang="en-US" sz="2300" dirty="0" err="1"/>
              <a:t>una</a:t>
            </a:r>
            <a:r>
              <a:rPr lang="en-US" sz="2300" dirty="0"/>
              <a:t> </a:t>
            </a:r>
            <a:r>
              <a:rPr lang="en-US" sz="2300" dirty="0" err="1"/>
              <a:t>combinación</a:t>
            </a:r>
            <a:r>
              <a:rPr lang="en-US" sz="2300" dirty="0"/>
              <a:t> de </a:t>
            </a:r>
            <a:r>
              <a:rPr lang="en-US" sz="2300" dirty="0" err="1"/>
              <a:t>actividades</a:t>
            </a:r>
            <a:r>
              <a:rPr lang="en-US" sz="2300" dirty="0"/>
              <a:t> de </a:t>
            </a:r>
            <a:r>
              <a:rPr lang="en-US" sz="2300" dirty="0" err="1"/>
              <a:t>investigación</a:t>
            </a:r>
            <a:r>
              <a:rPr lang="en-US" sz="2300" dirty="0"/>
              <a:t> </a:t>
            </a:r>
            <a:r>
              <a:rPr lang="en-US" sz="2300" dirty="0" err="1"/>
              <a:t>que</a:t>
            </a:r>
            <a:r>
              <a:rPr lang="en-US" sz="2300" dirty="0"/>
              <a:t> van </a:t>
            </a:r>
            <a:r>
              <a:rPr lang="en-US" sz="2300" dirty="0" err="1"/>
              <a:t>desde</a:t>
            </a:r>
            <a:r>
              <a:rPr lang="en-US" sz="2300" dirty="0"/>
              <a:t> la </a:t>
            </a:r>
            <a:r>
              <a:rPr lang="en-US" sz="2300" dirty="0" err="1"/>
              <a:t>investigación</a:t>
            </a:r>
            <a:r>
              <a:rPr lang="en-US" sz="2300" dirty="0"/>
              <a:t> </a:t>
            </a:r>
            <a:r>
              <a:rPr lang="en-US" sz="2300" dirty="0" err="1"/>
              <a:t>básica</a:t>
            </a:r>
            <a:r>
              <a:rPr lang="en-US" sz="2300" dirty="0"/>
              <a:t> </a:t>
            </a:r>
            <a:r>
              <a:rPr lang="en-US" sz="2300" dirty="0" err="1"/>
              <a:t>que</a:t>
            </a:r>
            <a:r>
              <a:rPr lang="en-US" sz="2300" dirty="0"/>
              <a:t> </a:t>
            </a:r>
            <a:r>
              <a:rPr lang="en-US" sz="2300" dirty="0" err="1"/>
              <a:t>puede</a:t>
            </a:r>
            <a:r>
              <a:rPr lang="en-US" sz="2300" dirty="0"/>
              <a:t> </a:t>
            </a:r>
            <a:r>
              <a:rPr lang="en-US" sz="2300" dirty="0" err="1"/>
              <a:t>demorar</a:t>
            </a:r>
            <a:r>
              <a:rPr lang="en-US" sz="2300" dirty="0"/>
              <a:t> de </a:t>
            </a:r>
            <a:r>
              <a:rPr lang="en-US" sz="2300" dirty="0" err="1"/>
              <a:t>tres</a:t>
            </a:r>
            <a:r>
              <a:rPr lang="en-US" sz="2300" dirty="0"/>
              <a:t> a </a:t>
            </a:r>
            <a:r>
              <a:rPr lang="en-US" sz="2300" dirty="0" err="1"/>
              <a:t>cinco</a:t>
            </a:r>
            <a:r>
              <a:rPr lang="en-US" sz="2300" dirty="0"/>
              <a:t> </a:t>
            </a:r>
            <a:r>
              <a:rPr lang="en-US" sz="2300" dirty="0" err="1"/>
              <a:t>años</a:t>
            </a:r>
            <a:r>
              <a:rPr lang="en-US" sz="2300" dirty="0"/>
              <a:t>, hasta la </a:t>
            </a:r>
            <a:r>
              <a:rPr lang="en-US" sz="2300" dirty="0" err="1"/>
              <a:t>investigación</a:t>
            </a:r>
            <a:r>
              <a:rPr lang="en-US" sz="2300" dirty="0"/>
              <a:t> </a:t>
            </a:r>
            <a:r>
              <a:rPr lang="en-US" sz="2300" dirty="0" err="1"/>
              <a:t>aplicada</a:t>
            </a:r>
            <a:r>
              <a:rPr lang="en-US" sz="2300" dirty="0"/>
              <a:t> </a:t>
            </a:r>
            <a:r>
              <a:rPr lang="en-US" sz="2300" dirty="0" err="1"/>
              <a:t>que</a:t>
            </a:r>
            <a:r>
              <a:rPr lang="en-US" sz="2300" dirty="0"/>
              <a:t> </a:t>
            </a:r>
            <a:r>
              <a:rPr lang="en-US" sz="2300" dirty="0" err="1"/>
              <a:t>podría</a:t>
            </a:r>
            <a:r>
              <a:rPr lang="en-US" sz="2300" dirty="0"/>
              <a:t> </a:t>
            </a:r>
            <a:r>
              <a:rPr lang="en-US" sz="2300" dirty="0" err="1"/>
              <a:t>brindar</a:t>
            </a:r>
            <a:r>
              <a:rPr lang="en-US" sz="2300" dirty="0"/>
              <a:t> </a:t>
            </a:r>
            <a:r>
              <a:rPr lang="en-US" sz="2300" dirty="0" err="1"/>
              <a:t>algunas</a:t>
            </a:r>
            <a:r>
              <a:rPr lang="en-US" sz="2300" dirty="0"/>
              <a:t> </a:t>
            </a:r>
            <a:r>
              <a:rPr lang="en-US" sz="2300" dirty="0" err="1"/>
              <a:t>soluciones</a:t>
            </a:r>
            <a:r>
              <a:rPr lang="en-US" sz="2300" dirty="0"/>
              <a:t> en </a:t>
            </a:r>
            <a:r>
              <a:rPr lang="en-US" sz="2300" dirty="0" err="1"/>
              <a:t>uno</a:t>
            </a:r>
            <a:r>
              <a:rPr lang="en-US" sz="2300" dirty="0"/>
              <a:t> o dos </a:t>
            </a:r>
            <a:r>
              <a:rPr lang="en-US" sz="2300" dirty="0" err="1"/>
              <a:t>años</a:t>
            </a:r>
            <a:r>
              <a:rPr lang="en-US" sz="2300" dirty="0"/>
              <a:t>.</a:t>
            </a:r>
            <a:endParaRPr lang="en-US" sz="2300" b="1" dirty="0"/>
          </a:p>
        </p:txBody>
      </p:sp>
    </p:spTree>
    <p:extLst>
      <p:ext uri="{BB962C8B-B14F-4D97-AF65-F5344CB8AC3E}">
        <p14:creationId xmlns:p14="http://schemas.microsoft.com/office/powerpoint/2010/main" val="197505556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343056"/>
            <a:ext cx="1065960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Lo </a:t>
            </a:r>
            <a:r>
              <a:rPr lang="en-US" sz="2300" dirty="0" err="1"/>
              <a:t>que</a:t>
            </a:r>
            <a:r>
              <a:rPr lang="en-US" sz="2300" dirty="0"/>
              <a:t> </a:t>
            </a:r>
            <a:r>
              <a:rPr lang="en-US" sz="2300" dirty="0" err="1"/>
              <a:t>investigar</a:t>
            </a:r>
            <a:r>
              <a:rPr lang="en-US" sz="2300" dirty="0"/>
              <a:t> </a:t>
            </a:r>
            <a:r>
              <a:rPr lang="en-US" sz="2300" dirty="0" err="1"/>
              <a:t>también</a:t>
            </a:r>
            <a:r>
              <a:rPr lang="en-US" sz="2300" dirty="0"/>
              <a:t> se </a:t>
            </a:r>
            <a:r>
              <a:rPr lang="en-US" sz="2300" dirty="0" err="1"/>
              <a:t>ve</a:t>
            </a:r>
            <a:r>
              <a:rPr lang="en-US" sz="2300" dirty="0"/>
              <a:t> </a:t>
            </a:r>
            <a:r>
              <a:rPr lang="en-US" sz="2300" dirty="0" err="1"/>
              <a:t>afectado</a:t>
            </a:r>
            <a:r>
              <a:rPr lang="en-US" sz="2300" dirty="0"/>
              <a:t> </a:t>
            </a:r>
            <a:r>
              <a:rPr lang="en-US" sz="2300" dirty="0" err="1"/>
              <a:t>por</a:t>
            </a:r>
            <a:r>
              <a:rPr lang="en-US" sz="2300" dirty="0"/>
              <a:t> lo </a:t>
            </a:r>
            <a:r>
              <a:rPr lang="en-US" sz="2300" dirty="0" err="1"/>
              <a:t>que</a:t>
            </a:r>
            <a:r>
              <a:rPr lang="en-US" sz="2300" dirty="0"/>
              <a:t> </a:t>
            </a:r>
            <a:r>
              <a:rPr lang="en-US" sz="2300" dirty="0" err="1"/>
              <a:t>hacen</a:t>
            </a:r>
            <a:r>
              <a:rPr lang="en-US" sz="2300" dirty="0"/>
              <a:t> </a:t>
            </a:r>
            <a:r>
              <a:rPr lang="en-US" sz="2300" dirty="0" err="1"/>
              <a:t>nuestros</a:t>
            </a:r>
            <a:r>
              <a:rPr lang="en-US" sz="2300" dirty="0"/>
              <a:t> </a:t>
            </a:r>
            <a:r>
              <a:rPr lang="en-US" sz="2300" dirty="0" err="1"/>
              <a:t>adversarios</a:t>
            </a:r>
            <a:r>
              <a:rPr lang="en-US" sz="2300" dirty="0"/>
              <a:t> o </a:t>
            </a:r>
            <a:r>
              <a:rPr lang="en-US" sz="2300" dirty="0" err="1"/>
              <a:t>competidores</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Algunas</a:t>
            </a:r>
            <a:r>
              <a:rPr lang="en-US" sz="2300" dirty="0" smtClean="0"/>
              <a:t> </a:t>
            </a:r>
            <a:r>
              <a:rPr lang="en-US" sz="2300" dirty="0" err="1"/>
              <a:t>agencias</a:t>
            </a:r>
            <a:r>
              <a:rPr lang="en-US" sz="2300" dirty="0"/>
              <a:t> </a:t>
            </a:r>
            <a:r>
              <a:rPr lang="en-US" sz="2300" dirty="0" err="1"/>
              <a:t>gubernamentales</a:t>
            </a:r>
            <a:r>
              <a:rPr lang="en-US" sz="2300" dirty="0"/>
              <a:t> </a:t>
            </a:r>
            <a:r>
              <a:rPr lang="en-US" sz="2300" dirty="0" smtClean="0"/>
              <a:t>y </a:t>
            </a:r>
            <a:r>
              <a:rPr lang="en-US" sz="2300" dirty="0" err="1"/>
              <a:t>algunas</a:t>
            </a:r>
            <a:r>
              <a:rPr lang="en-US" sz="2300" dirty="0"/>
              <a:t> </a:t>
            </a:r>
            <a:r>
              <a:rPr lang="en-US" sz="2300" dirty="0" err="1"/>
              <a:t>industrias</a:t>
            </a:r>
            <a:r>
              <a:rPr lang="en-US" sz="2300" dirty="0"/>
              <a:t> </a:t>
            </a:r>
            <a:r>
              <a:rPr lang="en-US" sz="2300" dirty="0" smtClean="0"/>
              <a:t>a </a:t>
            </a:r>
            <a:r>
              <a:rPr lang="en-US" sz="2300" dirty="0"/>
              <a:t>menudo </a:t>
            </a:r>
            <a:r>
              <a:rPr lang="en-US" sz="2300" dirty="0" err="1"/>
              <a:t>están</a:t>
            </a:r>
            <a:r>
              <a:rPr lang="en-US" sz="2300" dirty="0"/>
              <a:t> </a:t>
            </a:r>
            <a:r>
              <a:rPr lang="en-US" sz="2300" dirty="0" err="1"/>
              <a:t>preocupadas</a:t>
            </a:r>
            <a:r>
              <a:rPr lang="en-US" sz="2300" dirty="0"/>
              <a:t> </a:t>
            </a:r>
            <a:r>
              <a:rPr lang="en-US" sz="2300" dirty="0" err="1"/>
              <a:t>por</a:t>
            </a:r>
            <a:r>
              <a:rPr lang="en-US" sz="2300" dirty="0"/>
              <a:t> </a:t>
            </a:r>
            <a:r>
              <a:rPr lang="en-US" sz="2300" dirty="0" err="1"/>
              <a:t>ser</a:t>
            </a:r>
            <a:r>
              <a:rPr lang="en-US" sz="2300" dirty="0"/>
              <a:t> </a:t>
            </a:r>
            <a:r>
              <a:rPr lang="en-US" sz="2300" dirty="0" err="1"/>
              <a:t>sorprendidas</a:t>
            </a:r>
            <a:r>
              <a:rPr lang="en-US" sz="2300" dirty="0"/>
              <a:t> </a:t>
            </a:r>
            <a:r>
              <a:rPr lang="en-US" sz="2300" dirty="0" err="1"/>
              <a:t>por</a:t>
            </a:r>
            <a:r>
              <a:rPr lang="en-US" sz="2300" dirty="0"/>
              <a:t> un </a:t>
            </a:r>
            <a:r>
              <a:rPr lang="en-US" sz="2300" dirty="0" err="1"/>
              <a:t>desarrollo</a:t>
            </a:r>
            <a:r>
              <a:rPr lang="en-US" sz="2300" dirty="0"/>
              <a:t> </a:t>
            </a:r>
            <a:r>
              <a:rPr lang="en-US" sz="2300" dirty="0" err="1"/>
              <a:t>tecnológico</a:t>
            </a:r>
            <a:r>
              <a:rPr lang="en-US" sz="2300" dirty="0"/>
              <a:t> </a:t>
            </a:r>
            <a:r>
              <a:rPr lang="en-US" sz="2300" dirty="0" smtClean="0"/>
              <a:t>de un </a:t>
            </a:r>
            <a:r>
              <a:rPr lang="en-US" sz="2300" dirty="0" err="1"/>
              <a:t>adversario</a:t>
            </a:r>
            <a:r>
              <a:rPr lang="en-US" sz="2300" dirty="0"/>
              <a:t> o </a:t>
            </a:r>
            <a:r>
              <a:rPr lang="en-US" sz="2300" dirty="0" err="1"/>
              <a:t>competidor</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Esto</a:t>
            </a:r>
            <a:r>
              <a:rPr lang="en-US" sz="2300" dirty="0" smtClean="0"/>
              <a:t> </a:t>
            </a:r>
            <a:r>
              <a:rPr lang="en-US" sz="2300" dirty="0" err="1"/>
              <a:t>es</a:t>
            </a:r>
            <a:r>
              <a:rPr lang="en-US" sz="2300" dirty="0"/>
              <a:t> </a:t>
            </a:r>
            <a:r>
              <a:rPr lang="en-US" sz="2300" dirty="0" err="1"/>
              <a:t>simplemente</a:t>
            </a:r>
            <a:r>
              <a:rPr lang="en-US" sz="2300" dirty="0"/>
              <a:t> </a:t>
            </a:r>
            <a:r>
              <a:rPr lang="en-US" sz="2300" dirty="0" err="1"/>
              <a:t>porque</a:t>
            </a:r>
            <a:r>
              <a:rPr lang="en-US" sz="2300" dirty="0"/>
              <a:t> la </a:t>
            </a:r>
            <a:r>
              <a:rPr lang="en-US" sz="2300" dirty="0" err="1"/>
              <a:t>recompensa</a:t>
            </a:r>
            <a:r>
              <a:rPr lang="en-US" sz="2300" dirty="0"/>
              <a:t> o la </a:t>
            </a:r>
            <a:r>
              <a:rPr lang="en-US" sz="2300" dirty="0" err="1"/>
              <a:t>eficacia</a:t>
            </a:r>
            <a:r>
              <a:rPr lang="en-US" sz="2300" dirty="0"/>
              <a:t> del </a:t>
            </a:r>
            <a:r>
              <a:rPr lang="en-US" sz="2300" dirty="0" err="1"/>
              <a:t>establecimiento</a:t>
            </a:r>
            <a:r>
              <a:rPr lang="en-US" sz="2300" dirty="0"/>
              <a:t> de </a:t>
            </a:r>
            <a:r>
              <a:rPr lang="en-US" sz="2300" dirty="0" err="1"/>
              <a:t>defensa</a:t>
            </a:r>
            <a:r>
              <a:rPr lang="en-US" sz="2300" dirty="0"/>
              <a:t> de </a:t>
            </a:r>
            <a:r>
              <a:rPr lang="en-US" sz="2300" dirty="0" err="1"/>
              <a:t>una</a:t>
            </a:r>
            <a:r>
              <a:rPr lang="en-US" sz="2300" dirty="0"/>
              <a:t> </a:t>
            </a:r>
            <a:r>
              <a:rPr lang="en-US" sz="2300" dirty="0" err="1"/>
              <a:t>nación</a:t>
            </a:r>
            <a:r>
              <a:rPr lang="en-US" sz="2300" dirty="0"/>
              <a:t>, o la </a:t>
            </a:r>
            <a:r>
              <a:rPr lang="en-US" sz="2300" dirty="0" err="1"/>
              <a:t>rentabilidad</a:t>
            </a:r>
            <a:r>
              <a:rPr lang="en-US" sz="2300" dirty="0"/>
              <a:t> de </a:t>
            </a:r>
            <a:r>
              <a:rPr lang="en-US" sz="2300" dirty="0" err="1"/>
              <a:t>una</a:t>
            </a:r>
            <a:r>
              <a:rPr lang="en-US" sz="2300" dirty="0"/>
              <a:t> </a:t>
            </a:r>
            <a:r>
              <a:rPr lang="en-US" sz="2300" dirty="0" err="1"/>
              <a:t>industria</a:t>
            </a:r>
            <a:r>
              <a:rPr lang="en-US" sz="2300" dirty="0"/>
              <a:t>, </a:t>
            </a:r>
            <a:r>
              <a:rPr lang="en-US" sz="2300" dirty="0" err="1"/>
              <a:t>depende</a:t>
            </a:r>
            <a:r>
              <a:rPr lang="en-US" sz="2300" dirty="0"/>
              <a:t> de </a:t>
            </a:r>
            <a:r>
              <a:rPr lang="en-US" sz="2300" dirty="0" err="1"/>
              <a:t>sus</a:t>
            </a:r>
            <a:r>
              <a:rPr lang="en-US" sz="2300" dirty="0"/>
              <a:t> </a:t>
            </a:r>
            <a:r>
              <a:rPr lang="en-US" sz="2300" dirty="0" err="1"/>
              <a:t>propias</a:t>
            </a:r>
            <a:r>
              <a:rPr lang="en-US" sz="2300" dirty="0"/>
              <a:t> </a:t>
            </a:r>
            <a:r>
              <a:rPr lang="en-US" sz="2300" dirty="0" err="1"/>
              <a:t>capacidades</a:t>
            </a:r>
            <a:r>
              <a:rPr lang="en-US" sz="2300" dirty="0"/>
              <a:t> y </a:t>
            </a:r>
            <a:r>
              <a:rPr lang="en-US" sz="2300" dirty="0" err="1"/>
              <a:t>también</a:t>
            </a:r>
            <a:r>
              <a:rPr lang="en-US" sz="2300" dirty="0"/>
              <a:t> de </a:t>
            </a:r>
            <a:r>
              <a:rPr lang="en-US" sz="2300" dirty="0" err="1"/>
              <a:t>las</a:t>
            </a:r>
            <a:r>
              <a:rPr lang="en-US" sz="2300" dirty="0"/>
              <a:t> </a:t>
            </a:r>
            <a:r>
              <a:rPr lang="en-US" sz="2300" dirty="0" err="1"/>
              <a:t>capacidades</a:t>
            </a:r>
            <a:r>
              <a:rPr lang="en-US" sz="2300" dirty="0"/>
              <a:t> de </a:t>
            </a:r>
            <a:r>
              <a:rPr lang="en-US" sz="2300" dirty="0" err="1"/>
              <a:t>sus</a:t>
            </a:r>
            <a:r>
              <a:rPr lang="en-US" sz="2300" dirty="0"/>
              <a:t> </a:t>
            </a:r>
            <a:r>
              <a:rPr lang="en-US" sz="2300" dirty="0" err="1"/>
              <a:t>adversarios</a:t>
            </a:r>
            <a:r>
              <a:rPr lang="en-US" sz="2300" dirty="0"/>
              <a:t> o </a:t>
            </a:r>
            <a:r>
              <a:rPr lang="en-US" sz="2300" dirty="0" err="1"/>
              <a:t>competidores</a:t>
            </a:r>
            <a:r>
              <a:rPr lang="en-US" sz="2300" dirty="0"/>
              <a:t>. </a:t>
            </a:r>
            <a:endParaRPr lang="en-US" sz="2300" dirty="0" smtClean="0"/>
          </a:p>
          <a:p>
            <a:pPr>
              <a:spcBef>
                <a:spcPts val="600"/>
              </a:spcBef>
              <a:spcAft>
                <a:spcPts val="600"/>
              </a:spcAft>
              <a:buClr>
                <a:schemeClr val="tx1"/>
              </a:buClr>
              <a:buFont typeface="Arial" charset="0"/>
              <a:buChar char="•"/>
            </a:pPr>
            <a:r>
              <a:rPr lang="en-US" sz="2300" dirty="0" smtClean="0"/>
              <a:t>Los </a:t>
            </a:r>
            <a:r>
              <a:rPr lang="en-US" sz="2300" dirty="0" err="1"/>
              <a:t>nuevos</a:t>
            </a:r>
            <a:r>
              <a:rPr lang="en-US" sz="2300" dirty="0"/>
              <a:t> </a:t>
            </a:r>
            <a:r>
              <a:rPr lang="en-US" sz="2300" dirty="0" err="1"/>
              <a:t>desarrollos</a:t>
            </a:r>
            <a:r>
              <a:rPr lang="en-US" sz="2300" dirty="0"/>
              <a:t> </a:t>
            </a:r>
            <a:r>
              <a:rPr lang="en-US" sz="2300" dirty="0" err="1"/>
              <a:t>tecnológicos</a:t>
            </a:r>
            <a:r>
              <a:rPr lang="en-US" sz="2300" dirty="0"/>
              <a:t> de un </a:t>
            </a:r>
            <a:r>
              <a:rPr lang="en-US" sz="2300" dirty="0" err="1"/>
              <a:t>adversario</a:t>
            </a:r>
            <a:r>
              <a:rPr lang="en-US" sz="2300" dirty="0"/>
              <a:t> o un </a:t>
            </a:r>
            <a:r>
              <a:rPr lang="en-US" sz="2300" dirty="0" err="1"/>
              <a:t>competidor</a:t>
            </a:r>
            <a:r>
              <a:rPr lang="en-US" sz="2300" dirty="0"/>
              <a:t> </a:t>
            </a:r>
            <a:r>
              <a:rPr lang="en-US" sz="2300" dirty="0" err="1"/>
              <a:t>pueden</a:t>
            </a:r>
            <a:r>
              <a:rPr lang="en-US" sz="2300" dirty="0"/>
              <a:t> </a:t>
            </a:r>
            <a:r>
              <a:rPr lang="en-US" sz="2300" dirty="0" err="1"/>
              <a:t>tener</a:t>
            </a:r>
            <a:r>
              <a:rPr lang="en-US" sz="2300" dirty="0"/>
              <a:t> un </a:t>
            </a:r>
            <a:r>
              <a:rPr lang="en-US" sz="2300" dirty="0" err="1"/>
              <a:t>efecto</a:t>
            </a:r>
            <a:r>
              <a:rPr lang="en-US" sz="2300" dirty="0"/>
              <a:t> </a:t>
            </a:r>
            <a:r>
              <a:rPr lang="en-US" sz="2300" dirty="0" err="1"/>
              <a:t>profundo</a:t>
            </a:r>
            <a:r>
              <a:rPr lang="en-US" sz="2300" dirty="0"/>
              <a:t> en la </a:t>
            </a:r>
            <a:r>
              <a:rPr lang="en-US" sz="2300" dirty="0" err="1"/>
              <a:t>seguridad</a:t>
            </a:r>
            <a:r>
              <a:rPr lang="en-US" sz="2300" dirty="0"/>
              <a:t> de </a:t>
            </a:r>
            <a:r>
              <a:rPr lang="en-US" sz="2300" dirty="0" err="1"/>
              <a:t>una</a:t>
            </a:r>
            <a:r>
              <a:rPr lang="en-US" sz="2300" dirty="0"/>
              <a:t> </a:t>
            </a:r>
            <a:r>
              <a:rPr lang="en-US" sz="2300" dirty="0" err="1"/>
              <a:t>nación</a:t>
            </a:r>
            <a:r>
              <a:rPr lang="en-US" sz="2300" dirty="0"/>
              <a:t> y en el </a:t>
            </a:r>
            <a:r>
              <a:rPr lang="en-US" sz="2300" dirty="0" err="1"/>
              <a:t>éxito</a:t>
            </a:r>
            <a:r>
              <a:rPr lang="en-US" sz="2300" dirty="0"/>
              <a:t> </a:t>
            </a:r>
            <a:r>
              <a:rPr lang="en-US" sz="2300" dirty="0" err="1"/>
              <a:t>competitivo</a:t>
            </a:r>
            <a:r>
              <a:rPr lang="en-US" sz="2300" dirty="0"/>
              <a:t> de </a:t>
            </a:r>
            <a:r>
              <a:rPr lang="en-US" sz="2300" dirty="0" err="1"/>
              <a:t>una</a:t>
            </a:r>
            <a:r>
              <a:rPr lang="en-US" sz="2300" dirty="0"/>
              <a:t> </a:t>
            </a:r>
            <a:r>
              <a:rPr lang="en-US" sz="2300" dirty="0" err="1"/>
              <a:t>empresa</a:t>
            </a:r>
            <a:r>
              <a:rPr lang="en-US" sz="2300" dirty="0"/>
              <a:t>.</a:t>
            </a:r>
            <a:endParaRPr lang="en-US" sz="2300" b="1" dirty="0"/>
          </a:p>
        </p:txBody>
      </p:sp>
    </p:spTree>
    <p:extLst>
      <p:ext uri="{BB962C8B-B14F-4D97-AF65-F5344CB8AC3E}">
        <p14:creationId xmlns:p14="http://schemas.microsoft.com/office/powerpoint/2010/main" val="140701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err="1"/>
              <a:t>Otras</a:t>
            </a:r>
            <a:r>
              <a:rPr lang="en-US" sz="2300" dirty="0"/>
              <a:t> </a:t>
            </a:r>
            <a:r>
              <a:rPr lang="en-US" sz="2300" dirty="0" err="1"/>
              <a:t>preguntas</a:t>
            </a:r>
            <a:r>
              <a:rPr lang="en-US" sz="2300" dirty="0"/>
              <a:t> y </a:t>
            </a:r>
            <a:r>
              <a:rPr lang="en-US" sz="2300" dirty="0" err="1"/>
              <a:t>problemas</a:t>
            </a:r>
            <a:r>
              <a:rPr lang="en-US" sz="2300" dirty="0"/>
              <a:t> </a:t>
            </a:r>
            <a:r>
              <a:rPr lang="en-US" sz="2300" dirty="0" err="1"/>
              <a:t>relacionados</a:t>
            </a:r>
            <a:r>
              <a:rPr lang="en-US" sz="2300" dirty="0"/>
              <a:t> con el </a:t>
            </a:r>
            <a:r>
              <a:rPr lang="en-US" sz="2300" dirty="0" err="1"/>
              <a:t>tema</a:t>
            </a:r>
            <a:r>
              <a:rPr lang="en-US" sz="2300" dirty="0"/>
              <a:t> de </a:t>
            </a:r>
            <a:r>
              <a:rPr lang="en-US" sz="2300" dirty="0" err="1"/>
              <a:t>qué</a:t>
            </a:r>
            <a:r>
              <a:rPr lang="en-US" sz="2300" dirty="0"/>
              <a:t> </a:t>
            </a:r>
            <a:r>
              <a:rPr lang="en-US" sz="2300" dirty="0" err="1"/>
              <a:t>investigar</a:t>
            </a:r>
            <a:r>
              <a:rPr lang="en-US" sz="2300" dirty="0"/>
              <a:t> a menudo </a:t>
            </a:r>
            <a:r>
              <a:rPr lang="en-US" sz="2300" dirty="0" err="1"/>
              <a:t>incluyen</a:t>
            </a:r>
            <a:r>
              <a:rPr lang="en-US" sz="2300" dirty="0"/>
              <a:t> lo </a:t>
            </a:r>
            <a:r>
              <a:rPr lang="en-US" sz="2300" dirty="0" err="1"/>
              <a:t>siguiente</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deben</a:t>
            </a:r>
            <a:r>
              <a:rPr lang="en-US" sz="2300" dirty="0"/>
              <a:t> </a:t>
            </a:r>
            <a:r>
              <a:rPr lang="en-US" sz="2300" dirty="0" err="1"/>
              <a:t>considerar</a:t>
            </a:r>
            <a:r>
              <a:rPr lang="en-US" sz="2300" dirty="0"/>
              <a:t> </a:t>
            </a:r>
            <a:r>
              <a:rPr lang="en-US" sz="2300" dirty="0" err="1"/>
              <a:t>las</a:t>
            </a:r>
            <a:r>
              <a:rPr lang="en-US" sz="2300" dirty="0"/>
              <a:t> </a:t>
            </a:r>
            <a:r>
              <a:rPr lang="en-US" sz="2300" dirty="0" err="1"/>
              <a:t>necesidades</a:t>
            </a:r>
            <a:r>
              <a:rPr lang="en-US" sz="2300" dirty="0"/>
              <a:t> del </a:t>
            </a:r>
            <a:r>
              <a:rPr lang="en-US" sz="2300" dirty="0" err="1"/>
              <a:t>usuario</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Quiénes</a:t>
            </a:r>
            <a:r>
              <a:rPr lang="en-US" sz="2300" dirty="0"/>
              <a:t> son los </a:t>
            </a:r>
            <a:r>
              <a:rPr lang="en-US" sz="2300" dirty="0" err="1"/>
              <a:t>usuarios</a:t>
            </a:r>
            <a:r>
              <a:rPr lang="en-US" sz="2300" dirty="0"/>
              <a:t> </a:t>
            </a:r>
            <a:r>
              <a:rPr lang="en-US" sz="2300" dirty="0" err="1"/>
              <a:t>reales</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a:t>
            </a:r>
            <a:r>
              <a:rPr lang="en-US" sz="2300" dirty="0"/>
              <a:t> </a:t>
            </a:r>
            <a:r>
              <a:rPr lang="en-US" sz="2300" dirty="0" err="1"/>
              <a:t>formular</a:t>
            </a:r>
            <a:r>
              <a:rPr lang="en-US" sz="2300" dirty="0"/>
              <a:t> un </a:t>
            </a:r>
            <a:r>
              <a:rPr lang="en-US" sz="2300" dirty="0" err="1"/>
              <a:t>programa</a:t>
            </a:r>
            <a:r>
              <a:rPr lang="en-US" sz="2300" dirty="0"/>
              <a:t> de </a:t>
            </a:r>
            <a:r>
              <a:rPr lang="en-US" sz="2300" dirty="0" err="1"/>
              <a:t>investigación</a:t>
            </a:r>
            <a:r>
              <a:rPr lang="en-US" sz="2300" dirty="0"/>
              <a:t> integral y </a:t>
            </a:r>
            <a:r>
              <a:rPr lang="en-US" sz="2300" dirty="0" err="1"/>
              <a:t>receptivo</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deben</a:t>
            </a:r>
            <a:r>
              <a:rPr lang="en-US" sz="2300" dirty="0"/>
              <a:t> </a:t>
            </a:r>
            <a:r>
              <a:rPr lang="en-US" sz="2300" dirty="0" err="1"/>
              <a:t>hacer</a:t>
            </a:r>
            <a:r>
              <a:rPr lang="en-US" sz="2300" dirty="0"/>
              <a:t> los </a:t>
            </a:r>
            <a:r>
              <a:rPr lang="en-US" sz="2300" dirty="0" err="1"/>
              <a:t>intercambios</a:t>
            </a:r>
            <a:r>
              <a:rPr lang="en-US" sz="2300" dirty="0"/>
              <a:t> entre </a:t>
            </a:r>
            <a:r>
              <a:rPr lang="en-US" sz="2300" dirty="0" err="1"/>
              <a:t>las</a:t>
            </a:r>
            <a:r>
              <a:rPr lang="en-US" sz="2300" dirty="0"/>
              <a:t> </a:t>
            </a:r>
            <a:r>
              <a:rPr lang="en-US" sz="2300" dirty="0" err="1"/>
              <a:t>necesidades</a:t>
            </a:r>
            <a:r>
              <a:rPr lang="en-US" sz="2300" dirty="0"/>
              <a:t> de </a:t>
            </a:r>
            <a:r>
              <a:rPr lang="en-US" sz="2300" dirty="0" err="1"/>
              <a:t>investigación</a:t>
            </a:r>
            <a:r>
              <a:rPr lang="en-US" sz="2300" dirty="0"/>
              <a:t> a largo </a:t>
            </a:r>
            <a:r>
              <a:rPr lang="en-US" sz="2300" dirty="0" err="1"/>
              <a:t>plazo</a:t>
            </a:r>
            <a:r>
              <a:rPr lang="en-US" sz="2300" dirty="0"/>
              <a:t> y los </a:t>
            </a:r>
            <a:r>
              <a:rPr lang="en-US" sz="2300" dirty="0" err="1"/>
              <a:t>requisitos</a:t>
            </a:r>
            <a:r>
              <a:rPr lang="en-US" sz="2300" dirty="0"/>
              <a:t> </a:t>
            </a:r>
            <a:r>
              <a:rPr lang="en-US" sz="2300" dirty="0" err="1"/>
              <a:t>inmediatos</a:t>
            </a:r>
            <a:r>
              <a:rPr lang="en-US" sz="2300" dirty="0"/>
              <a:t> o de </a:t>
            </a:r>
            <a:r>
              <a:rPr lang="en-US" sz="2300" dirty="0" err="1"/>
              <a:t>corto</a:t>
            </a:r>
            <a:r>
              <a:rPr lang="en-US" sz="2300" dirty="0"/>
              <a:t> </a:t>
            </a:r>
            <a:r>
              <a:rPr lang="en-US" sz="2300" dirty="0" err="1"/>
              <a:t>alcance</a:t>
            </a:r>
            <a:r>
              <a:rPr lang="en-US" sz="2300" dirty="0"/>
              <a:t>?</a:t>
            </a:r>
            <a:endParaRPr lang="en-US" sz="2300" b="1" dirty="0"/>
          </a:p>
        </p:txBody>
      </p:sp>
    </p:spTree>
    <p:extLst>
      <p:ext uri="{BB962C8B-B14F-4D97-AF65-F5344CB8AC3E}">
        <p14:creationId xmlns:p14="http://schemas.microsoft.com/office/powerpoint/2010/main" val="13138035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Se </a:t>
            </a:r>
            <a:r>
              <a:rPr lang="en-US" sz="2300" dirty="0" err="1"/>
              <a:t>han</a:t>
            </a:r>
            <a:r>
              <a:rPr lang="en-US" sz="2300" dirty="0"/>
              <a:t> </a:t>
            </a:r>
            <a:r>
              <a:rPr lang="en-US" sz="2300" dirty="0" err="1"/>
              <a:t>propuesto</a:t>
            </a:r>
            <a:r>
              <a:rPr lang="en-US" sz="2300" dirty="0"/>
              <a:t> </a:t>
            </a:r>
            <a:r>
              <a:rPr lang="en-US" sz="2300" dirty="0" err="1"/>
              <a:t>muchos</a:t>
            </a:r>
            <a:r>
              <a:rPr lang="en-US" sz="2300" dirty="0"/>
              <a:t> </a:t>
            </a:r>
            <a:r>
              <a:rPr lang="en-US" sz="2300" dirty="0" err="1"/>
              <a:t>enfoques</a:t>
            </a:r>
            <a:r>
              <a:rPr lang="en-US" sz="2300" dirty="0"/>
              <a:t> para </a:t>
            </a:r>
            <a:r>
              <a:rPr lang="en-US" sz="2300" dirty="0" err="1"/>
              <a:t>formular</a:t>
            </a:r>
            <a:r>
              <a:rPr lang="en-US" sz="2300" dirty="0"/>
              <a:t> </a:t>
            </a:r>
            <a:r>
              <a:rPr lang="en-US" sz="2300" dirty="0" err="1"/>
              <a:t>programas</a:t>
            </a:r>
            <a:r>
              <a:rPr lang="en-US" sz="2300" dirty="0"/>
              <a:t> de </a:t>
            </a:r>
            <a:r>
              <a:rPr lang="en-US" sz="2300" dirty="0" err="1"/>
              <a:t>investigación</a:t>
            </a:r>
            <a:r>
              <a:rPr lang="en-US" sz="2300" dirty="0"/>
              <a:t>. </a:t>
            </a:r>
            <a:r>
              <a:rPr lang="en-US" sz="2300" dirty="0" err="1"/>
              <a:t>Por</a:t>
            </a:r>
            <a:r>
              <a:rPr lang="en-US" sz="2300" dirty="0"/>
              <a:t> </a:t>
            </a:r>
            <a:r>
              <a:rPr lang="en-US" sz="2300" dirty="0" err="1"/>
              <a:t>ejemplo</a:t>
            </a:r>
            <a:r>
              <a:rPr lang="en-US" sz="2300" dirty="0"/>
              <a:t>, </a:t>
            </a:r>
            <a:r>
              <a:rPr lang="en-US" sz="2300" dirty="0" err="1"/>
              <a:t>Merten</a:t>
            </a:r>
            <a:r>
              <a:rPr lang="en-US" sz="2300" dirty="0"/>
              <a:t> y </a:t>
            </a:r>
            <a:r>
              <a:rPr lang="en-US" sz="2300" dirty="0" err="1"/>
              <a:t>Ryu</a:t>
            </a:r>
            <a:r>
              <a:rPr lang="en-US" sz="2300" dirty="0"/>
              <a:t> (1983, pp. 24–25) </a:t>
            </a:r>
            <a:r>
              <a:rPr lang="en-US" sz="2300" dirty="0" err="1"/>
              <a:t>han</a:t>
            </a:r>
            <a:r>
              <a:rPr lang="en-US" sz="2300" dirty="0"/>
              <a:t> </a:t>
            </a:r>
            <a:r>
              <a:rPr lang="en-US" sz="2300" dirty="0" err="1"/>
              <a:t>propuesto</a:t>
            </a:r>
            <a:r>
              <a:rPr lang="en-US" sz="2300" dirty="0"/>
              <a:t> </a:t>
            </a:r>
            <a:r>
              <a:rPr lang="en-US" sz="2300" dirty="0" err="1"/>
              <a:t>dividir</a:t>
            </a:r>
            <a:r>
              <a:rPr lang="en-US" sz="2300" dirty="0"/>
              <a:t> </a:t>
            </a:r>
            <a:r>
              <a:rPr lang="en-US" sz="2300" dirty="0" err="1"/>
              <a:t>las</a:t>
            </a:r>
            <a:r>
              <a:rPr lang="en-US" sz="2300" dirty="0"/>
              <a:t> </a:t>
            </a:r>
            <a:r>
              <a:rPr lang="en-US" sz="2300" dirty="0" err="1"/>
              <a:t>actividades</a:t>
            </a:r>
            <a:r>
              <a:rPr lang="en-US" sz="2300" dirty="0"/>
              <a:t> de </a:t>
            </a:r>
            <a:r>
              <a:rPr lang="en-US" sz="2300" dirty="0" err="1"/>
              <a:t>investigación</a:t>
            </a:r>
            <a:r>
              <a:rPr lang="en-US" sz="2300" dirty="0"/>
              <a:t> de un </a:t>
            </a:r>
            <a:r>
              <a:rPr lang="en-US" sz="2300" dirty="0" err="1"/>
              <a:t>laboratorio</a:t>
            </a:r>
            <a:r>
              <a:rPr lang="en-US" sz="2300" dirty="0"/>
              <a:t> industrial en </a:t>
            </a:r>
            <a:r>
              <a:rPr lang="en-US" sz="2300" dirty="0" err="1"/>
              <a:t>cinco</a:t>
            </a:r>
            <a:r>
              <a:rPr lang="en-US" sz="2300" dirty="0"/>
              <a:t> </a:t>
            </a:r>
            <a:r>
              <a:rPr lang="en-US" sz="2300" dirty="0" err="1"/>
              <a:t>categorías</a:t>
            </a:r>
            <a:r>
              <a:rPr lang="en-US" sz="2300" dirty="0" smtClean="0"/>
              <a:t>:</a:t>
            </a:r>
          </a:p>
          <a:p>
            <a:pPr>
              <a:spcBef>
                <a:spcPts val="600"/>
              </a:spcBef>
              <a:spcAft>
                <a:spcPts val="600"/>
              </a:spcAft>
              <a:buClr>
                <a:schemeClr val="tx1"/>
              </a:buClr>
              <a:buFont typeface="Arial" charset="0"/>
              <a:buChar char="•"/>
            </a:pPr>
            <a:r>
              <a:rPr lang="en-US" sz="2300" dirty="0" err="1" smtClean="0"/>
              <a:t>Investigación</a:t>
            </a:r>
            <a:r>
              <a:rPr lang="en-US" sz="2300" dirty="0" smtClean="0"/>
              <a:t> </a:t>
            </a:r>
            <a:r>
              <a:rPr lang="en-US" sz="2300" dirty="0"/>
              <a:t>de </a:t>
            </a:r>
            <a:r>
              <a:rPr lang="en-US" sz="2300" dirty="0" err="1" smtClean="0"/>
              <a:t>fondo</a:t>
            </a:r>
            <a:endParaRPr lang="en-US" sz="2300" dirty="0" smtClean="0"/>
          </a:p>
          <a:p>
            <a:pPr>
              <a:spcBef>
                <a:spcPts val="600"/>
              </a:spcBef>
              <a:spcAft>
                <a:spcPts val="600"/>
              </a:spcAft>
              <a:buClr>
                <a:schemeClr val="tx1"/>
              </a:buClr>
              <a:buFont typeface="Arial" charset="0"/>
              <a:buChar char="•"/>
            </a:pPr>
            <a:r>
              <a:rPr lang="en-US" sz="2300" dirty="0" err="1" smtClean="0"/>
              <a:t>Investigación</a:t>
            </a:r>
            <a:r>
              <a:rPr lang="en-US" sz="2300" dirty="0" smtClean="0"/>
              <a:t> </a:t>
            </a:r>
            <a:r>
              <a:rPr lang="en-US" sz="2300" dirty="0" err="1" smtClean="0"/>
              <a:t>exploratoria</a:t>
            </a:r>
            <a:endParaRPr lang="en-US" sz="2300" dirty="0" smtClean="0"/>
          </a:p>
          <a:p>
            <a:pPr>
              <a:spcBef>
                <a:spcPts val="600"/>
              </a:spcBef>
              <a:spcAft>
                <a:spcPts val="600"/>
              </a:spcAft>
              <a:buClr>
                <a:schemeClr val="tx1"/>
              </a:buClr>
              <a:buFont typeface="Arial" charset="0"/>
              <a:buChar char="•"/>
            </a:pPr>
            <a:r>
              <a:rPr lang="en-US" sz="2300" dirty="0" err="1" smtClean="0"/>
              <a:t>Desarrollo</a:t>
            </a:r>
            <a:r>
              <a:rPr lang="en-US" sz="2300" dirty="0" smtClean="0"/>
              <a:t> </a:t>
            </a:r>
            <a:r>
              <a:rPr lang="en-US" sz="2300" dirty="0"/>
              <a:t>de </a:t>
            </a:r>
            <a:r>
              <a:rPr lang="en-US" sz="2300" dirty="0" err="1"/>
              <a:t>nuevas</a:t>
            </a:r>
            <a:r>
              <a:rPr lang="en-US" sz="2300" dirty="0"/>
              <a:t> </a:t>
            </a:r>
            <a:r>
              <a:rPr lang="en-US" sz="2300" dirty="0" err="1"/>
              <a:t>actividades</a:t>
            </a:r>
            <a:r>
              <a:rPr lang="en-US" sz="2300" dirty="0"/>
              <a:t> </a:t>
            </a:r>
            <a:r>
              <a:rPr lang="en-US" sz="2300" dirty="0" err="1" smtClean="0"/>
              <a:t>comerciales</a:t>
            </a:r>
            <a:r>
              <a:rPr lang="en-US" sz="2300" dirty="0" smtClean="0"/>
              <a:t>.</a:t>
            </a:r>
          </a:p>
          <a:p>
            <a:pPr>
              <a:spcBef>
                <a:spcPts val="600"/>
              </a:spcBef>
              <a:spcAft>
                <a:spcPts val="600"/>
              </a:spcAft>
              <a:buClr>
                <a:schemeClr val="tx1"/>
              </a:buClr>
              <a:buFont typeface="Arial" charset="0"/>
              <a:buChar char="•"/>
            </a:pPr>
            <a:r>
              <a:rPr lang="en-US" sz="2300" dirty="0" err="1" smtClean="0"/>
              <a:t>Desarrollo</a:t>
            </a:r>
            <a:r>
              <a:rPr lang="en-US" sz="2300" dirty="0" smtClean="0"/>
              <a:t> </a:t>
            </a:r>
            <a:r>
              <a:rPr lang="en-US" sz="2300" dirty="0"/>
              <a:t>de </a:t>
            </a:r>
            <a:r>
              <a:rPr lang="en-US" sz="2300" dirty="0" err="1"/>
              <a:t>actividades</a:t>
            </a:r>
            <a:r>
              <a:rPr lang="en-US" sz="2300" dirty="0"/>
              <a:t> </a:t>
            </a:r>
            <a:r>
              <a:rPr lang="en-US" sz="2300" dirty="0" err="1"/>
              <a:t>comerciales</a:t>
            </a:r>
            <a:r>
              <a:rPr lang="en-US" sz="2300" dirty="0"/>
              <a:t> </a:t>
            </a:r>
            <a:r>
              <a:rPr lang="en-US" sz="2300" dirty="0" err="1" smtClean="0"/>
              <a:t>existentes</a:t>
            </a:r>
            <a:r>
              <a:rPr lang="en-US" sz="2300" dirty="0" smtClean="0"/>
              <a:t>.</a:t>
            </a:r>
          </a:p>
          <a:p>
            <a:pPr>
              <a:spcBef>
                <a:spcPts val="600"/>
              </a:spcBef>
              <a:spcAft>
                <a:spcPts val="600"/>
              </a:spcAft>
              <a:buClr>
                <a:schemeClr val="tx1"/>
              </a:buClr>
              <a:buFont typeface="Arial" charset="0"/>
              <a:buChar char="•"/>
            </a:pPr>
            <a:r>
              <a:rPr lang="en-US" sz="2300" dirty="0" err="1" smtClean="0"/>
              <a:t>Servicios</a:t>
            </a:r>
            <a:r>
              <a:rPr lang="en-US" sz="2300" dirty="0" smtClean="0"/>
              <a:t> </a:t>
            </a:r>
            <a:r>
              <a:rPr lang="en-US" sz="2300" dirty="0" err="1"/>
              <a:t>técnicos</a:t>
            </a:r>
            <a:endParaRPr lang="en-US" sz="2300" b="1" dirty="0"/>
          </a:p>
        </p:txBody>
      </p:sp>
    </p:spTree>
    <p:extLst>
      <p:ext uri="{BB962C8B-B14F-4D97-AF65-F5344CB8AC3E}">
        <p14:creationId xmlns:p14="http://schemas.microsoft.com/office/powerpoint/2010/main" val="183477477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Dos </a:t>
            </a:r>
            <a:r>
              <a:rPr lang="en-US" sz="2300" dirty="0" err="1"/>
              <a:t>criterios</a:t>
            </a:r>
            <a:r>
              <a:rPr lang="en-US" sz="2300" dirty="0"/>
              <a:t> </a:t>
            </a:r>
            <a:r>
              <a:rPr lang="en-US" sz="2300" dirty="0" err="1"/>
              <a:t>parecen</a:t>
            </a:r>
            <a:r>
              <a:rPr lang="en-US" sz="2300" dirty="0"/>
              <a:t> </a:t>
            </a:r>
            <a:r>
              <a:rPr lang="en-US" sz="2300" dirty="0" err="1"/>
              <a:t>ser</a:t>
            </a:r>
            <a:r>
              <a:rPr lang="en-US" sz="2300" dirty="0"/>
              <a:t> los </a:t>
            </a:r>
            <a:r>
              <a:rPr lang="en-US" sz="2300" dirty="0" err="1"/>
              <a:t>más</a:t>
            </a:r>
            <a:r>
              <a:rPr lang="en-US" sz="2300" dirty="0"/>
              <a:t> </a:t>
            </a:r>
            <a:r>
              <a:rPr lang="en-US" sz="2300" dirty="0" err="1"/>
              <a:t>importantes</a:t>
            </a:r>
            <a:r>
              <a:rPr lang="en-US" sz="2300" dirty="0"/>
              <a:t> para </a:t>
            </a:r>
            <a:r>
              <a:rPr lang="en-US" sz="2300" dirty="0" err="1"/>
              <a:t>decidir</a:t>
            </a:r>
            <a:r>
              <a:rPr lang="en-US" sz="2300" dirty="0"/>
              <a:t> </a:t>
            </a:r>
            <a:r>
              <a:rPr lang="en-US" sz="2300" dirty="0" err="1"/>
              <a:t>qué</a:t>
            </a:r>
            <a:r>
              <a:rPr lang="en-US" sz="2300" dirty="0"/>
              <a:t> </a:t>
            </a:r>
            <a:r>
              <a:rPr lang="en-US" sz="2300" dirty="0" err="1"/>
              <a:t>investigar</a:t>
            </a:r>
            <a:r>
              <a:rPr lang="en-US" sz="2300" dirty="0"/>
              <a:t>: </a:t>
            </a:r>
            <a:endParaRPr lang="en-US" sz="2300" dirty="0" smtClean="0"/>
          </a:p>
          <a:p>
            <a:pPr marL="0" indent="0">
              <a:spcBef>
                <a:spcPts val="600"/>
              </a:spcBef>
              <a:spcAft>
                <a:spcPts val="600"/>
              </a:spcAft>
              <a:buClr>
                <a:schemeClr val="tx1"/>
              </a:buClr>
              <a:buNone/>
            </a:pPr>
            <a:r>
              <a:rPr lang="en-US" sz="2300" dirty="0" smtClean="0"/>
              <a:t>(</a:t>
            </a:r>
            <a:r>
              <a:rPr lang="en-US" sz="2300" dirty="0"/>
              <a:t>1) ¿</a:t>
            </a:r>
            <a:r>
              <a:rPr lang="en-US" sz="2300" dirty="0" err="1"/>
              <a:t>Qué</a:t>
            </a:r>
            <a:r>
              <a:rPr lang="en-US" sz="2300" dirty="0"/>
              <a:t> </a:t>
            </a:r>
            <a:r>
              <a:rPr lang="en-US" sz="2300" dirty="0" err="1"/>
              <a:t>hará</a:t>
            </a:r>
            <a:r>
              <a:rPr lang="en-US" sz="2300" dirty="0"/>
              <a:t> </a:t>
            </a:r>
            <a:r>
              <a:rPr lang="en-US" sz="2300" dirty="0" err="1"/>
              <a:t>avanzar</a:t>
            </a:r>
            <a:r>
              <a:rPr lang="en-US" sz="2300" dirty="0"/>
              <a:t> la </a:t>
            </a:r>
            <a:r>
              <a:rPr lang="en-US" sz="2300" dirty="0" err="1"/>
              <a:t>ciencia</a:t>
            </a:r>
            <a:r>
              <a:rPr lang="en-US" sz="2300" dirty="0"/>
              <a:t>? </a:t>
            </a:r>
            <a:endParaRPr lang="en-US" sz="2300" dirty="0" smtClean="0"/>
          </a:p>
          <a:p>
            <a:pPr marL="0" indent="0">
              <a:spcBef>
                <a:spcPts val="600"/>
              </a:spcBef>
              <a:spcAft>
                <a:spcPts val="600"/>
              </a:spcAft>
              <a:buClr>
                <a:schemeClr val="tx1"/>
              </a:buClr>
              <a:buNone/>
            </a:pPr>
            <a:r>
              <a:rPr lang="en-US" sz="2300" dirty="0" smtClean="0"/>
              <a:t>(</a:t>
            </a:r>
            <a:r>
              <a:rPr lang="en-US" sz="2300" dirty="0"/>
              <a:t>2) ¿</a:t>
            </a:r>
            <a:r>
              <a:rPr lang="en-US" sz="2300" dirty="0" err="1"/>
              <a:t>Qué</a:t>
            </a:r>
            <a:r>
              <a:rPr lang="en-US" sz="2300" dirty="0"/>
              <a:t> </a:t>
            </a:r>
            <a:r>
              <a:rPr lang="en-US" sz="2300" dirty="0" err="1"/>
              <a:t>necesitan</a:t>
            </a:r>
            <a:r>
              <a:rPr lang="en-US" sz="2300" dirty="0"/>
              <a:t> los </a:t>
            </a:r>
            <a:r>
              <a:rPr lang="en-US" sz="2300" dirty="0" err="1"/>
              <a:t>clientes</a:t>
            </a:r>
            <a:r>
              <a:rPr lang="en-US" sz="2300" dirty="0"/>
              <a:t> de </a:t>
            </a:r>
            <a:r>
              <a:rPr lang="en-US" sz="2300" dirty="0" err="1"/>
              <a:t>nuestra</a:t>
            </a:r>
            <a:r>
              <a:rPr lang="en-US" sz="2300" dirty="0"/>
              <a:t> </a:t>
            </a:r>
            <a:r>
              <a:rPr lang="en-US" sz="2300" dirty="0" err="1"/>
              <a:t>investigación</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Una</a:t>
            </a:r>
            <a:r>
              <a:rPr lang="en-US" sz="2300" dirty="0" smtClean="0"/>
              <a:t> </a:t>
            </a:r>
            <a:r>
              <a:rPr lang="en-US" sz="2300" dirty="0" err="1"/>
              <a:t>vez</a:t>
            </a:r>
            <a:r>
              <a:rPr lang="en-US" sz="2300" dirty="0"/>
              <a:t> </a:t>
            </a:r>
            <a:r>
              <a:rPr lang="en-US" sz="2300" dirty="0" err="1"/>
              <a:t>que</a:t>
            </a:r>
            <a:r>
              <a:rPr lang="en-US" sz="2300" dirty="0"/>
              <a:t> </a:t>
            </a:r>
            <a:r>
              <a:rPr lang="en-US" sz="2300" dirty="0" err="1"/>
              <a:t>hayamos</a:t>
            </a:r>
            <a:r>
              <a:rPr lang="en-US" sz="2300" dirty="0"/>
              <a:t> </a:t>
            </a:r>
            <a:r>
              <a:rPr lang="en-US" sz="2300" dirty="0" err="1"/>
              <a:t>respondido</a:t>
            </a:r>
            <a:r>
              <a:rPr lang="en-US" sz="2300" dirty="0"/>
              <a:t> </a:t>
            </a:r>
            <a:r>
              <a:rPr lang="en-US" sz="2300" dirty="0" err="1"/>
              <a:t>esas</a:t>
            </a:r>
            <a:r>
              <a:rPr lang="en-US" sz="2300" dirty="0"/>
              <a:t> </a:t>
            </a:r>
            <a:r>
              <a:rPr lang="en-US" sz="2300" dirty="0" err="1"/>
              <a:t>preguntas</a:t>
            </a:r>
            <a:r>
              <a:rPr lang="en-US" sz="2300" dirty="0"/>
              <a:t>, </a:t>
            </a:r>
            <a:r>
              <a:rPr lang="en-US" sz="2300" dirty="0" err="1"/>
              <a:t>debemos</a:t>
            </a:r>
            <a:r>
              <a:rPr lang="en-US" sz="2300" dirty="0"/>
              <a:t> </a:t>
            </a:r>
            <a:r>
              <a:rPr lang="en-US" sz="2300" dirty="0" err="1"/>
              <a:t>preguntarnos</a:t>
            </a:r>
            <a:r>
              <a:rPr lang="en-US" sz="2300" dirty="0"/>
              <a:t>: </a:t>
            </a:r>
            <a:r>
              <a:rPr lang="en-US" sz="2300" dirty="0" smtClean="0"/>
              <a:t>¿Cu</a:t>
            </a:r>
            <a:r>
              <a:rPr lang="es-ES" sz="2300" dirty="0" err="1" smtClean="0"/>
              <a:t>áles</a:t>
            </a:r>
            <a:r>
              <a:rPr lang="es-ES" sz="2300" dirty="0" smtClean="0"/>
              <a:t> son las perspectivas para una</a:t>
            </a:r>
            <a:r>
              <a:rPr lang="en-US" sz="2300" dirty="0" smtClean="0"/>
              <a:t> </a:t>
            </a:r>
            <a:r>
              <a:rPr lang="en-US" sz="2300" dirty="0" err="1"/>
              <a:t>solución</a:t>
            </a:r>
            <a:r>
              <a:rPr lang="en-US" sz="2300" dirty="0" smtClean="0"/>
              <a:t>?</a:t>
            </a:r>
          </a:p>
          <a:p>
            <a:pPr>
              <a:spcBef>
                <a:spcPts val="600"/>
              </a:spcBef>
              <a:spcAft>
                <a:spcPts val="600"/>
              </a:spcAft>
              <a:buClr>
                <a:schemeClr val="tx1"/>
              </a:buClr>
              <a:buFont typeface="Arial" charset="0"/>
              <a:buChar char="•"/>
            </a:pPr>
            <a:r>
              <a:rPr lang="en-US" sz="2300" dirty="0" smtClean="0"/>
              <a:t>Hay </a:t>
            </a:r>
            <a:r>
              <a:rPr lang="en-US" sz="2300" dirty="0" err="1"/>
              <a:t>otras</a:t>
            </a:r>
            <a:r>
              <a:rPr lang="en-US" sz="2300" dirty="0"/>
              <a:t> </a:t>
            </a:r>
            <a:r>
              <a:rPr lang="en-US" sz="2300" dirty="0" err="1"/>
              <a:t>consideraciones</a:t>
            </a:r>
            <a:r>
              <a:rPr lang="en-US" sz="2300" dirty="0"/>
              <a:t> </a:t>
            </a:r>
            <a:r>
              <a:rPr lang="en-US" sz="2300" dirty="0" err="1"/>
              <a:t>que</a:t>
            </a:r>
            <a:r>
              <a:rPr lang="en-US" sz="2300" dirty="0"/>
              <a:t> </a:t>
            </a:r>
            <a:r>
              <a:rPr lang="en-US" sz="2300" dirty="0" err="1"/>
              <a:t>pueden</a:t>
            </a:r>
            <a:r>
              <a:rPr lang="en-US" sz="2300" dirty="0"/>
              <a:t> </a:t>
            </a:r>
            <a:r>
              <a:rPr lang="en-US" sz="2300" dirty="0" err="1"/>
              <a:t>anularlos</a:t>
            </a:r>
            <a:r>
              <a:rPr lang="en-US" sz="2300" dirty="0"/>
              <a:t>. </a:t>
            </a:r>
            <a:r>
              <a:rPr lang="en-US" sz="2300" dirty="0" err="1"/>
              <a:t>Otros</a:t>
            </a:r>
            <a:r>
              <a:rPr lang="en-US" sz="2300" dirty="0"/>
              <a:t> </a:t>
            </a:r>
            <a:r>
              <a:rPr lang="en-US" sz="2300" dirty="0" err="1"/>
              <a:t>criterios</a:t>
            </a:r>
            <a:r>
              <a:rPr lang="en-US" sz="2300" dirty="0"/>
              <a:t> </a:t>
            </a:r>
            <a:r>
              <a:rPr lang="en-US" sz="2300" dirty="0" err="1"/>
              <a:t>pueden</a:t>
            </a:r>
            <a:r>
              <a:rPr lang="en-US" sz="2300" dirty="0"/>
              <a:t> </a:t>
            </a:r>
            <a:r>
              <a:rPr lang="en-US" sz="2300" dirty="0" err="1"/>
              <a:t>aplicarse</a:t>
            </a:r>
            <a:r>
              <a:rPr lang="en-US" sz="2300" dirty="0"/>
              <a:t> en la </a:t>
            </a:r>
            <a:r>
              <a:rPr lang="en-US" sz="2300" dirty="0" err="1"/>
              <a:t>solución</a:t>
            </a:r>
            <a:r>
              <a:rPr lang="en-US" sz="2300" dirty="0"/>
              <a:t> de </a:t>
            </a:r>
            <a:r>
              <a:rPr lang="en-US" sz="2300" dirty="0" err="1"/>
              <a:t>problemas</a:t>
            </a:r>
            <a:r>
              <a:rPr lang="en-US" sz="2300" dirty="0"/>
              <a:t> </a:t>
            </a:r>
            <a:r>
              <a:rPr lang="en-US" sz="2300" dirty="0" err="1"/>
              <a:t>muy</a:t>
            </a:r>
            <a:r>
              <a:rPr lang="en-US" sz="2300" dirty="0"/>
              <a:t> </a:t>
            </a:r>
            <a:r>
              <a:rPr lang="en-US" sz="2300" dirty="0" err="1"/>
              <a:t>específicos</a:t>
            </a:r>
            <a:r>
              <a:rPr lang="en-US" sz="2300" dirty="0"/>
              <a:t>. </a:t>
            </a:r>
            <a:r>
              <a:rPr lang="en-US" sz="2300" dirty="0" err="1"/>
              <a:t>Por</a:t>
            </a:r>
            <a:r>
              <a:rPr lang="en-US" sz="2300" dirty="0"/>
              <a:t> </a:t>
            </a:r>
            <a:r>
              <a:rPr lang="en-US" sz="2300" dirty="0" err="1"/>
              <a:t>ejemplo</a:t>
            </a:r>
            <a:r>
              <a:rPr lang="en-US" sz="2300" dirty="0"/>
              <a:t>, en la </a:t>
            </a:r>
            <a:r>
              <a:rPr lang="en-US" sz="2300" dirty="0" err="1"/>
              <a:t>exploración</a:t>
            </a:r>
            <a:r>
              <a:rPr lang="en-US" sz="2300" dirty="0"/>
              <a:t> de </a:t>
            </a:r>
            <a:r>
              <a:rPr lang="en-US" sz="2300" dirty="0" err="1"/>
              <a:t>petróleo</a:t>
            </a:r>
            <a:r>
              <a:rPr lang="en-US" sz="2300" dirty="0"/>
              <a:t>, </a:t>
            </a:r>
            <a:r>
              <a:rPr lang="en-US" sz="2300" dirty="0" err="1"/>
              <a:t>las</a:t>
            </a:r>
            <a:r>
              <a:rPr lang="en-US" sz="2300" dirty="0"/>
              <a:t> </a:t>
            </a:r>
            <a:r>
              <a:rPr lang="en-US" sz="2300" dirty="0" err="1"/>
              <a:t>consideraciones</a:t>
            </a:r>
            <a:r>
              <a:rPr lang="en-US" sz="2300" dirty="0"/>
              <a:t> de </a:t>
            </a:r>
            <a:r>
              <a:rPr lang="en-US" sz="2300" dirty="0" err="1"/>
              <a:t>seguridad</a:t>
            </a:r>
            <a:r>
              <a:rPr lang="en-US" sz="2300" dirty="0"/>
              <a:t> </a:t>
            </a:r>
            <a:r>
              <a:rPr lang="en-US" sz="2300" dirty="0" err="1"/>
              <a:t>pueden</a:t>
            </a:r>
            <a:r>
              <a:rPr lang="en-US" sz="2300" dirty="0"/>
              <a:t> </a:t>
            </a:r>
            <a:r>
              <a:rPr lang="en-US" sz="2300" dirty="0" err="1"/>
              <a:t>ser</a:t>
            </a:r>
            <a:r>
              <a:rPr lang="en-US" sz="2300" dirty="0"/>
              <a:t> </a:t>
            </a:r>
            <a:r>
              <a:rPr lang="en-US" sz="2300" dirty="0" err="1"/>
              <a:t>una</a:t>
            </a:r>
            <a:r>
              <a:rPr lang="en-US" sz="2300" dirty="0"/>
              <a:t> de </a:t>
            </a:r>
            <a:r>
              <a:rPr lang="en-US" sz="2300" dirty="0" err="1"/>
              <a:t>las</a:t>
            </a:r>
            <a:r>
              <a:rPr lang="en-US" sz="2300" dirty="0"/>
              <a:t> </a:t>
            </a:r>
            <a:r>
              <a:rPr lang="en-US" sz="2300" dirty="0" err="1"/>
              <a:t>principales</a:t>
            </a:r>
            <a:r>
              <a:rPr lang="en-US" sz="2300" dirty="0"/>
              <a:t> </a:t>
            </a:r>
            <a:r>
              <a:rPr lang="en-US" sz="2300" dirty="0" err="1"/>
              <a:t>prioridades</a:t>
            </a:r>
            <a:r>
              <a:rPr lang="en-US" sz="2300" dirty="0"/>
              <a:t> de </a:t>
            </a:r>
            <a:r>
              <a:rPr lang="en-US" sz="2300" dirty="0" err="1"/>
              <a:t>investigación</a:t>
            </a:r>
            <a:r>
              <a:rPr lang="en-US" sz="2300" dirty="0"/>
              <a:t>. </a:t>
            </a:r>
            <a:r>
              <a:rPr lang="en-US" sz="2300" dirty="0" err="1"/>
              <a:t>Es</a:t>
            </a:r>
            <a:r>
              <a:rPr lang="en-US" sz="2300" dirty="0"/>
              <a:t> </a:t>
            </a:r>
            <a:r>
              <a:rPr lang="en-US" sz="2300" dirty="0" err="1"/>
              <a:t>posible</a:t>
            </a:r>
            <a:r>
              <a:rPr lang="en-US" sz="2300" dirty="0"/>
              <a:t> </a:t>
            </a:r>
            <a:r>
              <a:rPr lang="en-US" sz="2300" dirty="0" err="1"/>
              <a:t>que</a:t>
            </a:r>
            <a:r>
              <a:rPr lang="en-US" sz="2300" dirty="0"/>
              <a:t> </a:t>
            </a:r>
            <a:r>
              <a:rPr lang="en-US" sz="2300" dirty="0" err="1"/>
              <a:t>estos</a:t>
            </a:r>
            <a:r>
              <a:rPr lang="en-US" sz="2300" dirty="0"/>
              <a:t> </a:t>
            </a:r>
            <a:r>
              <a:rPr lang="en-US" sz="2300" dirty="0" err="1"/>
              <a:t>problemas</a:t>
            </a:r>
            <a:r>
              <a:rPr lang="en-US" sz="2300" dirty="0"/>
              <a:t> </a:t>
            </a:r>
            <a:r>
              <a:rPr lang="en-US" sz="2300" dirty="0" err="1"/>
              <a:t>deban</a:t>
            </a:r>
            <a:r>
              <a:rPr lang="en-US" sz="2300" dirty="0"/>
              <a:t> </a:t>
            </a:r>
            <a:r>
              <a:rPr lang="en-US" sz="2300" dirty="0" err="1"/>
              <a:t>resolverse</a:t>
            </a:r>
            <a:r>
              <a:rPr lang="en-US" sz="2300" dirty="0"/>
              <a:t> </a:t>
            </a:r>
            <a:r>
              <a:rPr lang="en-US" sz="2300" dirty="0" err="1"/>
              <a:t>independientemente</a:t>
            </a:r>
            <a:r>
              <a:rPr lang="en-US" sz="2300" dirty="0"/>
              <a:t> del </a:t>
            </a:r>
            <a:r>
              <a:rPr lang="en-US" sz="2300" dirty="0" err="1"/>
              <a:t>costo</a:t>
            </a:r>
            <a:r>
              <a:rPr lang="en-US" sz="2300" dirty="0"/>
              <a:t>, </a:t>
            </a:r>
            <a:r>
              <a:rPr lang="en-US" sz="2300" dirty="0" err="1"/>
              <a:t>ya</a:t>
            </a:r>
            <a:r>
              <a:rPr lang="en-US" sz="2300" dirty="0"/>
              <a:t> </a:t>
            </a:r>
            <a:r>
              <a:rPr lang="en-US" sz="2300" dirty="0" err="1"/>
              <a:t>que</a:t>
            </a:r>
            <a:r>
              <a:rPr lang="en-US" sz="2300" dirty="0"/>
              <a:t> la </a:t>
            </a:r>
            <a:r>
              <a:rPr lang="en-US" sz="2300" dirty="0" err="1"/>
              <a:t>organización</a:t>
            </a:r>
            <a:r>
              <a:rPr lang="en-US" sz="2300" dirty="0"/>
              <a:t> </a:t>
            </a:r>
            <a:r>
              <a:rPr lang="en-US" sz="2300" dirty="0" err="1"/>
              <a:t>podría</a:t>
            </a:r>
            <a:r>
              <a:rPr lang="en-US" sz="2300" dirty="0"/>
              <a:t> </a:t>
            </a:r>
            <a:r>
              <a:rPr lang="en-US" sz="2300" dirty="0" err="1"/>
              <a:t>equivocarse</a:t>
            </a:r>
            <a:r>
              <a:rPr lang="en-US" sz="2300" dirty="0"/>
              <a:t> </a:t>
            </a:r>
            <a:r>
              <a:rPr lang="en-US" sz="2300" dirty="0" err="1"/>
              <a:t>si</a:t>
            </a:r>
            <a:r>
              <a:rPr lang="en-US" sz="2300" dirty="0"/>
              <a:t> los </a:t>
            </a:r>
            <a:r>
              <a:rPr lang="en-US" sz="2300" dirty="0" err="1"/>
              <a:t>ignora</a:t>
            </a:r>
            <a:r>
              <a:rPr lang="en-US" sz="2300" dirty="0"/>
              <a:t>. </a:t>
            </a:r>
            <a:endParaRPr lang="en-US" sz="2300" b="1" dirty="0"/>
          </a:p>
        </p:txBody>
      </p:sp>
    </p:spTree>
    <p:extLst>
      <p:ext uri="{BB962C8B-B14F-4D97-AF65-F5344CB8AC3E}">
        <p14:creationId xmlns:p14="http://schemas.microsoft.com/office/powerpoint/2010/main" val="97327513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832058234"/>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solidFill>
                            <a:srgbClr val="FF0000"/>
                          </a:solidFill>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03469125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Arial" charset="0"/>
              </a:rPr>
              <a:t>Elementos necesarios para una organización de I + D </a:t>
            </a:r>
            <a:endParaRPr lang="es-ES_tradnl" sz="4400" dirty="0">
              <a:solidFill>
                <a:schemeClr val="tx1"/>
              </a:solidFill>
              <a:latin typeface="Arial" charset="0"/>
            </a:endParaRPr>
          </a:p>
        </p:txBody>
      </p:sp>
    </p:spTree>
    <p:extLst>
      <p:ext uri="{BB962C8B-B14F-4D97-AF65-F5344CB8AC3E}">
        <p14:creationId xmlns:p14="http://schemas.microsoft.com/office/powerpoint/2010/main" val="210435688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Elementos</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(1) personas, </a:t>
            </a:r>
            <a:endParaRPr lang="en-US" sz="2300" dirty="0" smtClean="0"/>
          </a:p>
          <a:p>
            <a:pPr>
              <a:spcBef>
                <a:spcPts val="600"/>
              </a:spcBef>
              <a:spcAft>
                <a:spcPts val="600"/>
              </a:spcAft>
              <a:buClr>
                <a:schemeClr val="tx1"/>
              </a:buClr>
              <a:buFont typeface="Arial" charset="0"/>
              <a:buChar char="•"/>
            </a:pPr>
            <a:r>
              <a:rPr lang="en-US" sz="2300" dirty="0" smtClean="0"/>
              <a:t>(</a:t>
            </a:r>
            <a:r>
              <a:rPr lang="en-US" sz="2300" dirty="0"/>
              <a:t>2) ideas, </a:t>
            </a:r>
            <a:endParaRPr lang="en-US" sz="2300" dirty="0" smtClean="0"/>
          </a:p>
          <a:p>
            <a:pPr>
              <a:spcBef>
                <a:spcPts val="600"/>
              </a:spcBef>
              <a:spcAft>
                <a:spcPts val="600"/>
              </a:spcAft>
              <a:buClr>
                <a:schemeClr val="tx1"/>
              </a:buClr>
              <a:buFont typeface="Arial" charset="0"/>
              <a:buChar char="•"/>
            </a:pPr>
            <a:r>
              <a:rPr lang="en-US" sz="2300" dirty="0" smtClean="0"/>
              <a:t>(</a:t>
            </a:r>
            <a:r>
              <a:rPr lang="en-US" sz="2300" dirty="0"/>
              <a:t>3) </a:t>
            </a:r>
            <a:r>
              <a:rPr lang="en-US" sz="2300" dirty="0" err="1"/>
              <a:t>fondos</a:t>
            </a:r>
            <a:r>
              <a:rPr lang="en-US" sz="2300" dirty="0"/>
              <a:t> y </a:t>
            </a:r>
            <a:endParaRPr lang="en-US" sz="2300" dirty="0" smtClean="0"/>
          </a:p>
          <a:p>
            <a:pPr>
              <a:spcBef>
                <a:spcPts val="600"/>
              </a:spcBef>
              <a:spcAft>
                <a:spcPts val="600"/>
              </a:spcAft>
              <a:buClr>
                <a:schemeClr val="tx1"/>
              </a:buClr>
              <a:buFont typeface="Arial" charset="0"/>
              <a:buChar char="•"/>
            </a:pPr>
            <a:r>
              <a:rPr lang="en-US" sz="2300" dirty="0" smtClean="0"/>
              <a:t>(</a:t>
            </a:r>
            <a:r>
              <a:rPr lang="en-US" sz="2300" dirty="0"/>
              <a:t>4) </a:t>
            </a:r>
            <a:r>
              <a:rPr lang="en-US" sz="2300" dirty="0" err="1"/>
              <a:t>elementos</a:t>
            </a:r>
            <a:r>
              <a:rPr lang="en-US" sz="2300" dirty="0"/>
              <a:t> </a:t>
            </a:r>
            <a:r>
              <a:rPr lang="en-US" sz="2300" dirty="0" err="1"/>
              <a:t>culturales</a:t>
            </a:r>
            <a:r>
              <a:rPr lang="en-US" sz="2300" dirty="0"/>
              <a:t>.</a:t>
            </a:r>
            <a:endParaRPr lang="en-US" sz="2300" b="1" dirty="0"/>
          </a:p>
        </p:txBody>
      </p:sp>
      <p:sp>
        <p:nvSpPr>
          <p:cNvPr id="3" name="CuadroTexto 2"/>
          <p:cNvSpPr txBox="1"/>
          <p:nvPr/>
        </p:nvSpPr>
        <p:spPr>
          <a:xfrm>
            <a:off x="770400" y="4229099"/>
            <a:ext cx="10431000" cy="1200329"/>
          </a:xfrm>
          <a:prstGeom prst="rect">
            <a:avLst/>
          </a:prstGeom>
          <a:noFill/>
        </p:spPr>
        <p:txBody>
          <a:bodyPr wrap="square" rtlCol="0">
            <a:spAutoFit/>
          </a:bodyPr>
          <a:lstStyle/>
          <a:p>
            <a:r>
              <a:rPr lang="en-US" sz="2400" dirty="0" err="1"/>
              <a:t>Estos</a:t>
            </a:r>
            <a:r>
              <a:rPr lang="en-US" sz="2400" dirty="0"/>
              <a:t> </a:t>
            </a:r>
            <a:r>
              <a:rPr lang="en-US" sz="2400" dirty="0" err="1"/>
              <a:t>cuatro</a:t>
            </a:r>
            <a:r>
              <a:rPr lang="en-US" sz="2400" dirty="0"/>
              <a:t> </a:t>
            </a:r>
            <a:r>
              <a:rPr lang="en-US" sz="2400" dirty="0" err="1"/>
              <a:t>ingredientes</a:t>
            </a:r>
            <a:r>
              <a:rPr lang="en-US" sz="2400" dirty="0"/>
              <a:t> </a:t>
            </a:r>
            <a:r>
              <a:rPr lang="en-US" sz="2400" dirty="0" err="1"/>
              <a:t>básicos</a:t>
            </a:r>
            <a:r>
              <a:rPr lang="en-US" sz="2400" dirty="0"/>
              <a:t> </a:t>
            </a:r>
            <a:r>
              <a:rPr lang="en-US" sz="2400" dirty="0" err="1"/>
              <a:t>deben</a:t>
            </a:r>
            <a:r>
              <a:rPr lang="en-US" sz="2400" dirty="0"/>
              <a:t> </a:t>
            </a:r>
            <a:r>
              <a:rPr lang="en-US" sz="2400" dirty="0" err="1"/>
              <a:t>ser</a:t>
            </a:r>
            <a:r>
              <a:rPr lang="en-US" sz="2400" dirty="0"/>
              <a:t> </a:t>
            </a:r>
            <a:r>
              <a:rPr lang="en-US" sz="2400" dirty="0" err="1"/>
              <a:t>coordinados</a:t>
            </a:r>
            <a:r>
              <a:rPr lang="en-US" sz="2400" dirty="0"/>
              <a:t> con </a:t>
            </a:r>
            <a:r>
              <a:rPr lang="en-US" sz="2400" dirty="0" err="1"/>
              <a:t>habilidad</a:t>
            </a:r>
            <a:r>
              <a:rPr lang="en-US" sz="2400" dirty="0"/>
              <a:t> </a:t>
            </a:r>
            <a:r>
              <a:rPr lang="en-US" sz="2400" dirty="0" err="1"/>
              <a:t>por</a:t>
            </a:r>
            <a:r>
              <a:rPr lang="en-US" sz="2400" dirty="0"/>
              <a:t> la </a:t>
            </a:r>
            <a:r>
              <a:rPr lang="en-US" sz="2400" dirty="0" err="1"/>
              <a:t>gerencia</a:t>
            </a:r>
            <a:r>
              <a:rPr lang="en-US" sz="2400" dirty="0"/>
              <a:t> de </a:t>
            </a:r>
            <a:r>
              <a:rPr lang="en-US" sz="2400" dirty="0" err="1"/>
              <a:t>las</a:t>
            </a:r>
            <a:r>
              <a:rPr lang="en-US" sz="2400" dirty="0"/>
              <a:t> </a:t>
            </a:r>
            <a:r>
              <a:rPr lang="en-US" sz="2400" dirty="0" err="1"/>
              <a:t>organizaciones</a:t>
            </a:r>
            <a:r>
              <a:rPr lang="en-US" sz="2400" dirty="0"/>
              <a:t> de I + D para </a:t>
            </a:r>
            <a:r>
              <a:rPr lang="en-US" sz="2400" dirty="0" err="1"/>
              <a:t>lograr</a:t>
            </a:r>
            <a:r>
              <a:rPr lang="en-US" sz="2400" dirty="0"/>
              <a:t> </a:t>
            </a:r>
            <a:r>
              <a:rPr lang="en-US" sz="2400" dirty="0" err="1"/>
              <a:t>una</a:t>
            </a:r>
            <a:r>
              <a:rPr lang="en-US" sz="2400" dirty="0"/>
              <a:t> </a:t>
            </a:r>
            <a:r>
              <a:rPr lang="en-US" sz="2400" dirty="0" err="1"/>
              <a:t>alta</a:t>
            </a:r>
            <a:r>
              <a:rPr lang="en-US" sz="2400" dirty="0"/>
              <a:t> </a:t>
            </a:r>
            <a:r>
              <a:rPr lang="en-US" sz="2400" dirty="0" err="1"/>
              <a:t>productividad</a:t>
            </a:r>
            <a:r>
              <a:rPr lang="en-US" sz="2400" dirty="0"/>
              <a:t> y </a:t>
            </a:r>
            <a:r>
              <a:rPr lang="en-US" sz="2400" dirty="0" err="1"/>
              <a:t>excelencia</a:t>
            </a:r>
            <a:r>
              <a:rPr lang="en-US" sz="2400" dirty="0"/>
              <a:t>.</a:t>
            </a:r>
          </a:p>
        </p:txBody>
      </p:sp>
    </p:spTree>
    <p:extLst>
      <p:ext uri="{BB962C8B-B14F-4D97-AF65-F5344CB8AC3E}">
        <p14:creationId xmlns:p14="http://schemas.microsoft.com/office/powerpoint/2010/main" val="22848683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NECESIDAD DE LAS PERSONAS CREATIVAS</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El elemento más importante es la gente creativa. </a:t>
            </a:r>
          </a:p>
          <a:p>
            <a:pPr>
              <a:spcBef>
                <a:spcPts val="600"/>
              </a:spcBef>
              <a:spcAft>
                <a:spcPts val="600"/>
              </a:spcAft>
              <a:buClr>
                <a:schemeClr val="tx1"/>
              </a:buClr>
              <a:buFont typeface="Arial" charset="0"/>
              <a:buChar char="•"/>
            </a:pPr>
            <a:r>
              <a:rPr lang="es-ES_tradnl" sz="2400" dirty="0" smtClean="0"/>
              <a:t>Estas personas tienen ideas y habilidades brillantes para investigar y luego traducir los resultados de la investigación en productos útiles. Sin embargo, estas personas deben organizarse en estructuras que permitan una </a:t>
            </a:r>
            <a:r>
              <a:rPr lang="es-ES_tradnl" sz="2400" b="1" dirty="0" smtClean="0"/>
              <a:t>cooperación</a:t>
            </a:r>
            <a:r>
              <a:rPr lang="es-ES_tradnl" sz="2400" dirty="0" smtClean="0"/>
              <a:t> efectiva. Al hacerlo, es importante tener en cuenta que ciertas combinaciones de personas funcionan mejor que otras. </a:t>
            </a:r>
          </a:p>
          <a:p>
            <a:pPr>
              <a:spcBef>
                <a:spcPts val="600"/>
              </a:spcBef>
              <a:spcAft>
                <a:spcPts val="600"/>
              </a:spcAft>
              <a:buClr>
                <a:schemeClr val="tx1"/>
              </a:buClr>
              <a:buFont typeface="Arial" charset="0"/>
              <a:buChar char="•"/>
            </a:pPr>
            <a:r>
              <a:rPr lang="es-ES_tradnl" sz="2400" dirty="0" smtClean="0"/>
              <a:t>Para garantizar una organización que funcione sin problemas, se necesitan suposiciones, creencias, normas y valores no declarados; en otras palabras, una cultura organizacional que favorezca la creatividad y la innovación. </a:t>
            </a:r>
          </a:p>
          <a:p>
            <a:pPr>
              <a:spcBef>
                <a:spcPts val="600"/>
              </a:spcBef>
              <a:spcAft>
                <a:spcPts val="600"/>
              </a:spcAft>
              <a:buClr>
                <a:schemeClr val="tx1"/>
              </a:buClr>
              <a:buFont typeface="Arial" charset="0"/>
              <a:buChar char="•"/>
            </a:pPr>
            <a:r>
              <a:rPr lang="es-ES_tradnl" sz="2400" dirty="0" smtClean="0"/>
              <a:t>Por último, pero no menos importante, uno necesita </a:t>
            </a:r>
            <a:r>
              <a:rPr lang="es-ES_tradnl" sz="2400" i="1" dirty="0" smtClean="0"/>
              <a:t>fondos</a:t>
            </a:r>
            <a:r>
              <a:rPr lang="es-ES_tradnl" sz="2400" dirty="0" smtClean="0"/>
              <a:t>.</a:t>
            </a:r>
            <a:endParaRPr lang="es-ES_tradnl" sz="2400" b="1" dirty="0"/>
          </a:p>
        </p:txBody>
      </p:sp>
    </p:spTree>
    <p:extLst>
      <p:ext uri="{BB962C8B-B14F-4D97-AF65-F5344CB8AC3E}">
        <p14:creationId xmlns:p14="http://schemas.microsoft.com/office/powerpoint/2010/main" val="11293284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De tipo </a:t>
            </a:r>
            <a:r>
              <a:rPr lang="es-ES_tradnl" sz="2400" dirty="0"/>
              <a:t>de </a:t>
            </a:r>
            <a:r>
              <a:rPr lang="es-ES_tradnl" sz="2400" dirty="0" smtClean="0"/>
              <a:t>creativo. </a:t>
            </a:r>
            <a:r>
              <a:rPr lang="es-ES_tradnl" sz="2400" dirty="0"/>
              <a:t>Los </a:t>
            </a:r>
            <a:r>
              <a:rPr lang="es-ES_tradnl" sz="2400" dirty="0" smtClean="0"/>
              <a:t>de tipo creativo </a:t>
            </a:r>
            <a:r>
              <a:rPr lang="es-ES_tradnl" sz="2400" dirty="0"/>
              <a:t>son generadores de ideas, cómodos con la resolución abstracta de problemas y tienen una preferencia por trabajar </a:t>
            </a:r>
            <a:r>
              <a:rPr lang="es-ES_tradnl" sz="2400" dirty="0" smtClean="0"/>
              <a:t>solos</a:t>
            </a:r>
          </a:p>
          <a:p>
            <a:pPr>
              <a:spcBef>
                <a:spcPts val="600"/>
              </a:spcBef>
              <a:spcAft>
                <a:spcPts val="600"/>
              </a:spcAft>
              <a:buClr>
                <a:schemeClr val="tx1"/>
              </a:buClr>
              <a:buFont typeface="Arial" charset="0"/>
              <a:buChar char="•"/>
            </a:pPr>
            <a:r>
              <a:rPr lang="es-ES_tradnl" sz="2400" dirty="0"/>
              <a:t>De tipo </a:t>
            </a:r>
            <a:r>
              <a:rPr lang="es-ES_tradnl" sz="2400" dirty="0" smtClean="0"/>
              <a:t>emprendedor</a:t>
            </a:r>
            <a:r>
              <a:rPr lang="es-ES_tradnl" sz="2400" dirty="0"/>
              <a:t>. Es más probable que las personas emprendedoras asuman y administren riesgos al tiempo que otorgan alta prioridad a la rentabilidad de un producto o </a:t>
            </a:r>
            <a:r>
              <a:rPr lang="es-ES_tradnl" sz="2400" dirty="0" smtClean="0"/>
              <a:t>proyecto.</a:t>
            </a:r>
          </a:p>
          <a:p>
            <a:pPr>
              <a:spcBef>
                <a:spcPts val="600"/>
              </a:spcBef>
              <a:spcAft>
                <a:spcPts val="600"/>
              </a:spcAft>
              <a:buClr>
                <a:schemeClr val="tx1"/>
              </a:buClr>
              <a:buFont typeface="Arial" charset="0"/>
              <a:buChar char="•"/>
            </a:pPr>
            <a:r>
              <a:rPr lang="es-ES_tradnl" sz="2400" dirty="0"/>
              <a:t>De tipo </a:t>
            </a:r>
            <a:r>
              <a:rPr lang="es-ES_tradnl" sz="2400" dirty="0" smtClean="0"/>
              <a:t>analítico</a:t>
            </a:r>
            <a:r>
              <a:rPr lang="es-ES_tradnl" sz="2400" dirty="0"/>
              <a:t>. A las personas analíticas les va bien con la complejidad y prefieren tener orden y organización a la vez que evitan el </a:t>
            </a:r>
            <a:r>
              <a:rPr lang="es-ES_tradnl" sz="2400" dirty="0" smtClean="0"/>
              <a:t>riesgo.</a:t>
            </a:r>
          </a:p>
          <a:p>
            <a:pPr>
              <a:spcBef>
                <a:spcPts val="600"/>
              </a:spcBef>
              <a:spcAft>
                <a:spcPts val="600"/>
              </a:spcAft>
              <a:buClr>
                <a:schemeClr val="tx1"/>
              </a:buClr>
              <a:buFont typeface="Arial" charset="0"/>
              <a:buChar char="•"/>
            </a:pPr>
            <a:r>
              <a:rPr lang="es-ES_tradnl" sz="2400" dirty="0"/>
              <a:t>De </a:t>
            </a:r>
            <a:r>
              <a:rPr lang="es-ES_tradnl" sz="2400" dirty="0" smtClean="0"/>
              <a:t>tipo desarrollador. </a:t>
            </a:r>
            <a:r>
              <a:rPr lang="es-ES_tradnl" sz="2400" dirty="0"/>
              <a:t>Las personalidades orientadas al desarrollo tienden a gravitar hacia los proyectos de equipo y mantienen altos niveles de energía mientras cooperan con los demás.</a:t>
            </a:r>
            <a:endParaRPr lang="es-ES_tradnl" sz="2400" b="1" dirty="0"/>
          </a:p>
        </p:txBody>
      </p:sp>
    </p:spTree>
    <p:extLst>
      <p:ext uri="{BB962C8B-B14F-4D97-AF65-F5344CB8AC3E}">
        <p14:creationId xmlns:p14="http://schemas.microsoft.com/office/powerpoint/2010/main" val="20692363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4</a:t>
            </a:fld>
            <a:endParaRPr lang="es-ES_tradnl" sz="1600" dirty="0"/>
          </a:p>
        </p:txBody>
      </p:sp>
      <p:sp>
        <p:nvSpPr>
          <p:cNvPr id="3" name="Marcador de contenido 5"/>
          <p:cNvSpPr txBox="1">
            <a:spLocks/>
          </p:cNvSpPr>
          <p:nvPr/>
        </p:nvSpPr>
        <p:spPr>
          <a:xfrm>
            <a:off x="535323" y="2338062"/>
            <a:ext cx="11502189" cy="283245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a:t>
            </a:r>
            <a:r>
              <a:rPr lang="es-ES" sz="2800" dirty="0" smtClean="0"/>
              <a:t>Cuántos han hecho un artículo académico (</a:t>
            </a:r>
            <a:r>
              <a:rPr lang="es-ES" sz="2800" dirty="0" err="1" smtClean="0"/>
              <a:t>journal</a:t>
            </a:r>
            <a:r>
              <a:rPr lang="es-ES" sz="2800" dirty="0" smtClean="0"/>
              <a:t> o </a:t>
            </a:r>
            <a:r>
              <a:rPr lang="es-ES" sz="2800" dirty="0" err="1" smtClean="0"/>
              <a:t>conference</a:t>
            </a:r>
            <a:r>
              <a:rPr lang="es-ES" sz="2800" dirty="0" smtClean="0"/>
              <a:t> </a:t>
            </a:r>
            <a:r>
              <a:rPr lang="es-ES" sz="2800" dirty="0" err="1" smtClean="0"/>
              <a:t>paper</a:t>
            </a:r>
            <a:r>
              <a:rPr lang="es-ES" sz="2800" dirty="0" smtClean="0"/>
              <a:t>)</a:t>
            </a:r>
            <a:endParaRPr lang="es-ES_tradnl" sz="2800" dirty="0" smtClean="0"/>
          </a:p>
          <a:p>
            <a:r>
              <a:rPr lang="es-ES_tradnl" sz="2800" dirty="0" smtClean="0"/>
              <a:t>2. </a:t>
            </a:r>
            <a:r>
              <a:rPr lang="es-ES" sz="2800" dirty="0" smtClean="0"/>
              <a:t>Revisión sistemática de la literatura?</a:t>
            </a:r>
          </a:p>
          <a:p>
            <a:r>
              <a:rPr lang="es-ES" sz="2800" dirty="0" smtClean="0"/>
              <a:t>3. </a:t>
            </a:r>
            <a:r>
              <a:rPr lang="es-ES" sz="2800" dirty="0" err="1" smtClean="0"/>
              <a:t>Latex</a:t>
            </a:r>
            <a:r>
              <a:rPr lang="es-ES" sz="2800" dirty="0" smtClean="0"/>
              <a:t>?</a:t>
            </a:r>
          </a:p>
          <a:p>
            <a:r>
              <a:rPr lang="es-ES" sz="2800" dirty="0" smtClean="0"/>
              <a:t>4. Poster?</a:t>
            </a:r>
            <a:endParaRPr lang="es-ES_tradnl" sz="2800" dirty="0" smtClean="0"/>
          </a:p>
        </p:txBody>
      </p:sp>
      <p:sp>
        <p:nvSpPr>
          <p:cNvPr id="6" name="Título 1"/>
          <p:cNvSpPr txBox="1">
            <a:spLocks/>
          </p:cNvSpPr>
          <p:nvPr/>
        </p:nvSpPr>
        <p:spPr>
          <a:xfrm>
            <a:off x="681644" y="577517"/>
            <a:ext cx="11089860"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err="1" smtClean="0"/>
              <a:t>Qu</a:t>
            </a:r>
            <a:r>
              <a:rPr lang="es-ES" sz="4400" dirty="0" smtClean="0"/>
              <a:t>é sabemos sobre la investigación académica?</a:t>
            </a:r>
            <a:endParaRPr lang="es-ES_tradnl" sz="4400" b="1" dirty="0"/>
          </a:p>
        </p:txBody>
      </p:sp>
    </p:spTree>
    <p:extLst>
      <p:ext uri="{BB962C8B-B14F-4D97-AF65-F5344CB8AC3E}">
        <p14:creationId xmlns:p14="http://schemas.microsoft.com/office/powerpoint/2010/main" val="206170010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770400" y="1845425"/>
            <a:ext cx="10512643"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Reconocer las personalidades de los empleados ayuda a hacer coincidir los intereses de la organización con los intereses de los individuos, creando así una fuerza laboral productiva</a:t>
            </a:r>
            <a:r>
              <a:rPr lang="es-ES_tradnl" sz="2400" dirty="0" smtClean="0"/>
              <a:t>.</a:t>
            </a:r>
          </a:p>
          <a:p>
            <a:pPr>
              <a:spcBef>
                <a:spcPts val="600"/>
              </a:spcBef>
              <a:spcAft>
                <a:spcPts val="600"/>
              </a:spcAft>
              <a:buClr>
                <a:schemeClr val="tx1"/>
              </a:buClr>
              <a:buFont typeface="Arial" charset="0"/>
              <a:buChar char="•"/>
            </a:pPr>
            <a:r>
              <a:rPr lang="es-ES_tradnl" sz="2400" dirty="0" smtClean="0"/>
              <a:t>Las </a:t>
            </a:r>
            <a:r>
              <a:rPr lang="es-ES_tradnl" sz="2400" dirty="0"/>
              <a:t>personas que tienen más probabilidades de tener éxito en una organización de </a:t>
            </a:r>
            <a:r>
              <a:rPr lang="es-ES_tradnl" sz="2400" dirty="0" smtClean="0"/>
              <a:t>I </a:t>
            </a:r>
            <a:r>
              <a:rPr lang="es-ES_tradnl" sz="2400" dirty="0"/>
              <a:t>+ D son analíticas, curiosas, independientes, intelectuales e introvertidas y disfrutan de las actividades científicas y matemáticas. </a:t>
            </a:r>
            <a:endParaRPr lang="es-ES_tradnl" sz="2400" dirty="0" smtClean="0"/>
          </a:p>
          <a:p>
            <a:pPr>
              <a:spcBef>
                <a:spcPts val="600"/>
              </a:spcBef>
              <a:spcAft>
                <a:spcPts val="600"/>
              </a:spcAft>
              <a:buClr>
                <a:schemeClr val="tx1"/>
              </a:buClr>
              <a:buFont typeface="Arial" charset="0"/>
              <a:buChar char="•"/>
            </a:pPr>
            <a:r>
              <a:rPr lang="es-ES_tradnl" sz="2400" dirty="0" smtClean="0"/>
              <a:t>Estas </a:t>
            </a:r>
            <a:r>
              <a:rPr lang="es-ES_tradnl" sz="2400" dirty="0"/>
              <a:t>personas tienden a ser complejas, flexibles, autosuficientes, orientadas a las tareas y tolerantes de la ambigüedad. Tienen una gran necesidad de autonomía y </a:t>
            </a:r>
            <a:r>
              <a:rPr lang="es-ES_tradnl" sz="2400" dirty="0" smtClean="0"/>
              <a:t>cambio.</a:t>
            </a:r>
            <a:endParaRPr lang="es-ES_tradnl" sz="2400" b="1" dirty="0"/>
          </a:p>
        </p:txBody>
      </p:sp>
    </p:spTree>
    <p:extLst>
      <p:ext uri="{BB962C8B-B14F-4D97-AF65-F5344CB8AC3E}">
        <p14:creationId xmlns:p14="http://schemas.microsoft.com/office/powerpoint/2010/main" val="61877568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En su estudio de 2.157 investigadores de nueve organizaciones diferentes, </a:t>
            </a:r>
            <a:r>
              <a:rPr lang="es-ES_tradnl" sz="2400" dirty="0" err="1"/>
              <a:t>Debackere</a:t>
            </a:r>
            <a:r>
              <a:rPr lang="es-ES_tradnl" sz="2400" dirty="0"/>
              <a:t>, </a:t>
            </a:r>
            <a:r>
              <a:rPr lang="es-ES_tradnl" sz="2400" dirty="0" err="1"/>
              <a:t>Buyens</a:t>
            </a:r>
            <a:r>
              <a:rPr lang="es-ES_tradnl" sz="2400" dirty="0"/>
              <a:t> y </a:t>
            </a:r>
            <a:r>
              <a:rPr lang="es-ES_tradnl" sz="2400" dirty="0" err="1"/>
              <a:t>Vandenbossche</a:t>
            </a:r>
            <a:r>
              <a:rPr lang="es-ES_tradnl" sz="2400" dirty="0"/>
              <a:t> (1997) encontraron que los profesionales de I + D responden mejor a un sistema de "escala de conocimiento", en lugar de uno basado en una jerarquía gerencial "tradicional". </a:t>
            </a:r>
            <a:endParaRPr lang="es-ES_tradnl" sz="2400" dirty="0" smtClean="0"/>
          </a:p>
          <a:p>
            <a:pPr>
              <a:spcBef>
                <a:spcPts val="600"/>
              </a:spcBef>
              <a:spcAft>
                <a:spcPts val="600"/>
              </a:spcAft>
              <a:buClr>
                <a:schemeClr val="tx1"/>
              </a:buClr>
              <a:buFont typeface="Arial" charset="0"/>
              <a:buChar char="•"/>
            </a:pPr>
            <a:r>
              <a:rPr lang="es-ES_tradnl" sz="2400" dirty="0" smtClean="0"/>
              <a:t>Los </a:t>
            </a:r>
            <a:r>
              <a:rPr lang="es-ES_tradnl" sz="2400" dirty="0"/>
              <a:t>profesionales de I + D tienden a estar menos interesados en la promoción dentro de la jerarquía organizativa y más interesados en ser reconocidos por la competencia y la experiencia en sus campos. </a:t>
            </a:r>
            <a:endParaRPr lang="es-ES_tradnl" sz="2400" dirty="0" smtClean="0"/>
          </a:p>
          <a:p>
            <a:pPr>
              <a:spcBef>
                <a:spcPts val="600"/>
              </a:spcBef>
              <a:spcAft>
                <a:spcPts val="600"/>
              </a:spcAft>
              <a:buClr>
                <a:schemeClr val="tx1"/>
              </a:buClr>
              <a:buFont typeface="Arial" charset="0"/>
              <a:buChar char="•"/>
            </a:pPr>
            <a:r>
              <a:rPr lang="es-ES_tradnl" sz="2400" dirty="0" smtClean="0"/>
              <a:t>Las </a:t>
            </a:r>
            <a:r>
              <a:rPr lang="es-ES_tradnl" sz="2400" dirty="0"/>
              <a:t>organizaciones de I + D deben reconocer la necesidad de recompensar a los investigadores en función de su competencia técnica y experiencia, y cómo contribuyen al proceso general de I + D de las organizaciones.</a:t>
            </a:r>
            <a:endParaRPr lang="es-ES_tradnl" sz="2400" b="1" dirty="0"/>
          </a:p>
        </p:txBody>
      </p:sp>
      <p:pic>
        <p:nvPicPr>
          <p:cNvPr id="3" name="Imagen 2"/>
          <p:cNvPicPr>
            <a:picLocks noChangeAspect="1"/>
          </p:cNvPicPr>
          <p:nvPr/>
        </p:nvPicPr>
        <p:blipFill>
          <a:blip r:embed="rId3"/>
          <a:stretch>
            <a:fillRect/>
          </a:stretch>
        </p:blipFill>
        <p:spPr>
          <a:xfrm>
            <a:off x="4115707" y="5145243"/>
            <a:ext cx="7912100" cy="1206500"/>
          </a:xfrm>
          <a:prstGeom prst="rect">
            <a:avLst/>
          </a:prstGeom>
        </p:spPr>
      </p:pic>
    </p:spTree>
    <p:extLst>
      <p:ext uri="{BB962C8B-B14F-4D97-AF65-F5344CB8AC3E}">
        <p14:creationId xmlns:p14="http://schemas.microsoft.com/office/powerpoint/2010/main" val="138983083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560955" y="1199842"/>
            <a:ext cx="11247428" cy="21148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Las personas con </a:t>
            </a:r>
            <a:r>
              <a:rPr lang="es-ES_tradnl" sz="2400" dirty="0" smtClean="0"/>
              <a:t>confianza </a:t>
            </a:r>
            <a:r>
              <a:rPr lang="es-ES_tradnl" sz="2400" dirty="0"/>
              <a:t>en sí </a:t>
            </a:r>
            <a:r>
              <a:rPr lang="es-ES_tradnl" sz="2400" dirty="0" smtClean="0"/>
              <a:t>mismas </a:t>
            </a:r>
            <a:r>
              <a:rPr lang="es-ES_tradnl" sz="2400" dirty="0"/>
              <a:t>son altamente deseables, porque en muchos casos la investigación puede </a:t>
            </a:r>
            <a:r>
              <a:rPr lang="es-ES_tradnl" sz="2400" dirty="0" smtClean="0"/>
              <a:t>ser desalentadora</a:t>
            </a:r>
            <a:r>
              <a:rPr lang="es-ES_tradnl" sz="2400" dirty="0"/>
              <a:t>. Es más probable que persista la persona que no se desanime fácilmente y esté segura de sus metas y cómo alcanzarlas.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interacción con los compañeros </a:t>
            </a:r>
            <a:r>
              <a:rPr lang="es-ES_tradnl" sz="2400" dirty="0" smtClean="0"/>
              <a:t>es </a:t>
            </a:r>
            <a:r>
              <a:rPr lang="es-ES_tradnl" sz="2400" dirty="0"/>
              <a:t>esencial, ya que la mayoría de las ideas nuevas se generan </a:t>
            </a:r>
            <a:r>
              <a:rPr lang="es-ES_tradnl" sz="2400" dirty="0" smtClean="0"/>
              <a:t>hablando </a:t>
            </a:r>
            <a:r>
              <a:rPr lang="es-ES_tradnl" sz="2400" dirty="0"/>
              <a:t>con otras personas que están trabajando en problemas similares. </a:t>
            </a:r>
            <a:endParaRPr lang="es-ES_tradnl" sz="2400" dirty="0" smtClean="0"/>
          </a:p>
        </p:txBody>
      </p:sp>
      <p:pic>
        <p:nvPicPr>
          <p:cNvPr id="4" name="Imagen 3"/>
          <p:cNvPicPr>
            <a:picLocks noChangeAspect="1"/>
          </p:cNvPicPr>
          <p:nvPr/>
        </p:nvPicPr>
        <p:blipFill>
          <a:blip r:embed="rId3"/>
          <a:stretch>
            <a:fillRect/>
          </a:stretch>
        </p:blipFill>
        <p:spPr>
          <a:xfrm>
            <a:off x="5743294" y="3039625"/>
            <a:ext cx="6448706" cy="3339193"/>
          </a:xfrm>
          <a:prstGeom prst="rect">
            <a:avLst/>
          </a:prstGeom>
        </p:spPr>
      </p:pic>
      <p:sp>
        <p:nvSpPr>
          <p:cNvPr id="7" name="Marcador de contenido 3"/>
          <p:cNvSpPr txBox="1">
            <a:spLocks/>
          </p:cNvSpPr>
          <p:nvPr/>
        </p:nvSpPr>
        <p:spPr>
          <a:xfrm>
            <a:off x="408214" y="3314699"/>
            <a:ext cx="5159829" cy="1826311"/>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Finalmente</a:t>
            </a:r>
            <a:r>
              <a:rPr lang="es-ES_tradnl" sz="2400" dirty="0"/>
              <a:t>, y esto es ciertamente cínico, un científico exitoso debe ser capaz de tolerar lo que él o ella podría considerar como "mala administración". El tipo de persona que se enoja demasiado fácilmente si el gerente es insensible a sus necesidades puede no </a:t>
            </a:r>
            <a:r>
              <a:rPr lang="es-ES_tradnl" sz="2400" dirty="0" smtClean="0"/>
              <a:t>ser </a:t>
            </a:r>
            <a:r>
              <a:rPr lang="es-ES_tradnl" sz="2400" dirty="0"/>
              <a:t>capaz de hacer frente a un entorno de investigación.</a:t>
            </a:r>
            <a:endParaRPr lang="es-ES_tradnl" sz="2400" b="1" dirty="0"/>
          </a:p>
        </p:txBody>
      </p:sp>
    </p:spTree>
    <p:extLst>
      <p:ext uri="{BB962C8B-B14F-4D97-AF65-F5344CB8AC3E}">
        <p14:creationId xmlns:p14="http://schemas.microsoft.com/office/powerpoint/2010/main" val="169278247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43</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(2) IDEAS</a:t>
            </a:r>
            <a:endParaRPr lang="en-US" sz="4000" dirty="0"/>
          </a:p>
        </p:txBody>
      </p:sp>
      <p:sp>
        <p:nvSpPr>
          <p:cNvPr id="5" name="Marcador de contenido 3"/>
          <p:cNvSpPr txBox="1">
            <a:spLocks/>
          </p:cNvSpPr>
          <p:nvPr/>
        </p:nvSpPr>
        <p:spPr>
          <a:xfrm>
            <a:off x="724241" y="1443562"/>
            <a:ext cx="10526146"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 Para generar ideas, el personal debe ser técnicamente competente en uno o más campos y tener la capacidad de conceptualizar. </a:t>
            </a:r>
          </a:p>
          <a:p>
            <a:pPr>
              <a:spcBef>
                <a:spcPts val="600"/>
              </a:spcBef>
              <a:spcAft>
                <a:spcPts val="600"/>
              </a:spcAft>
              <a:buClr>
                <a:schemeClr val="tx1"/>
              </a:buClr>
              <a:buFont typeface="Arial" charset="0"/>
              <a:buChar char="•"/>
            </a:pPr>
            <a:r>
              <a:rPr lang="es-ES_tradnl" sz="2400" dirty="0" smtClean="0"/>
              <a:t>Deben sentirse cómodos con el pensamiento abstracto y tener un interés real en la I + D. En una organización de investigación y desarrollo, se encuentra que algunas personas son particularmente buenas para proyectar más allá de lo obvio y, por lo tanto, generan ideas. </a:t>
            </a:r>
          </a:p>
          <a:p>
            <a:pPr>
              <a:spcBef>
                <a:spcPts val="600"/>
              </a:spcBef>
              <a:spcAft>
                <a:spcPts val="600"/>
              </a:spcAft>
              <a:buClr>
                <a:schemeClr val="tx1"/>
              </a:buClr>
              <a:buFont typeface="Arial" charset="0"/>
              <a:buChar char="•"/>
            </a:pPr>
            <a:r>
              <a:rPr lang="es-ES_tradnl" sz="2400" dirty="0" smtClean="0"/>
              <a:t>Para fomentar un ambiente generador de ideas, es importante permitir que se presenten nuevas ideas sin emitir juicios inmediatos sobre su solidez. </a:t>
            </a:r>
            <a:endParaRPr lang="es-ES_tradnl" sz="2400" dirty="0"/>
          </a:p>
        </p:txBody>
      </p:sp>
    </p:spTree>
    <p:extLst>
      <p:ext uri="{BB962C8B-B14F-4D97-AF65-F5344CB8AC3E}">
        <p14:creationId xmlns:p14="http://schemas.microsoft.com/office/powerpoint/2010/main" val="97863809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(2) IDEAS</a:t>
            </a:r>
            <a:endParaRPr lang="en-US" sz="4000" dirty="0"/>
          </a:p>
        </p:txBody>
      </p:sp>
      <p:sp>
        <p:nvSpPr>
          <p:cNvPr id="5" name="Marcador de contenido 3"/>
          <p:cNvSpPr txBox="1">
            <a:spLocks/>
          </p:cNvSpPr>
          <p:nvPr/>
        </p:nvSpPr>
        <p:spPr>
          <a:xfrm>
            <a:off x="724241" y="1644950"/>
            <a:ext cx="10526146" cy="37016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 </a:t>
            </a:r>
            <a:r>
              <a:rPr lang="es-ES_tradnl" sz="2400" dirty="0"/>
              <a:t>Una vez se le pidió a un grupo de investigadores que presentara sus ideas sobre algunas nuevas iniciativas de investigación. Después de escuchar las ideas, los gerentes rápidamente dieron sus comentarios y les dijeron a los participantes </a:t>
            </a:r>
            <a:r>
              <a:rPr lang="es-ES_tradnl" sz="2400" dirty="0" smtClean="0"/>
              <a:t>que </a:t>
            </a:r>
            <a:r>
              <a:rPr lang="es-ES_tradnl" sz="2400" dirty="0"/>
              <a:t>las ideas no eran particularmente sólidas y, por lo tanto, no podían considerarse más. </a:t>
            </a:r>
            <a:endParaRPr lang="es-ES_tradnl" sz="2400" dirty="0" smtClean="0"/>
          </a:p>
          <a:p>
            <a:pPr>
              <a:buClr>
                <a:schemeClr val="tx1"/>
              </a:buClr>
              <a:buFont typeface="Arial" charset="0"/>
              <a:buChar char="•"/>
            </a:pPr>
            <a:r>
              <a:rPr lang="es-ES_tradnl" sz="2400" dirty="0" smtClean="0"/>
              <a:t>La </a:t>
            </a:r>
            <a:r>
              <a:rPr lang="es-ES_tradnl" sz="2400" dirty="0"/>
              <a:t>participación en la presentación de nuevas investigaciones disminuyó rápidamente y después de las dos o tres presentaciones iniciales, nadie tenía nada más que ofrecer. El equipo de investigación finalmente se disolvió debido a la baja moral. </a:t>
            </a:r>
            <a:endParaRPr lang="es-ES_tradnl" sz="2400" dirty="0" smtClean="0"/>
          </a:p>
          <a:p>
            <a:pPr>
              <a:buClr>
                <a:schemeClr val="tx1"/>
              </a:buClr>
              <a:buFont typeface="Arial" charset="0"/>
              <a:buChar char="•"/>
            </a:pPr>
            <a:r>
              <a:rPr lang="es-ES_tradnl" sz="2400" dirty="0" smtClean="0"/>
              <a:t>Los </a:t>
            </a:r>
            <a:r>
              <a:rPr lang="es-ES_tradnl" sz="2400" dirty="0"/>
              <a:t>gerentes no deben ser demasiado apresurados para relegar ideas a la papelera.</a:t>
            </a:r>
          </a:p>
          <a:p>
            <a:endParaRPr lang="en-US" sz="2400" dirty="0"/>
          </a:p>
        </p:txBody>
      </p:sp>
    </p:spTree>
    <p:extLst>
      <p:ext uri="{BB962C8B-B14F-4D97-AF65-F5344CB8AC3E}">
        <p14:creationId xmlns:p14="http://schemas.microsoft.com/office/powerpoint/2010/main" val="92194308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45</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(2) IDEAS</a:t>
            </a:r>
            <a:endParaRPr lang="en-US" sz="4000" dirty="0"/>
          </a:p>
        </p:txBody>
      </p:sp>
      <p:sp>
        <p:nvSpPr>
          <p:cNvPr id="5" name="Marcador de contenido 3"/>
          <p:cNvSpPr txBox="1">
            <a:spLocks/>
          </p:cNvSpPr>
          <p:nvPr/>
        </p:nvSpPr>
        <p:spPr>
          <a:xfrm>
            <a:off x="724241" y="1943100"/>
            <a:ext cx="10526146" cy="340353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Los </a:t>
            </a:r>
            <a:r>
              <a:rPr lang="es-ES_tradnl" sz="2400" dirty="0" smtClean="0"/>
              <a:t>emprendimientos o marketing exitosos </a:t>
            </a:r>
            <a:r>
              <a:rPr lang="es-ES_tradnl" sz="2400" dirty="0"/>
              <a:t>requieren individuos con la capacidad de vender o comercializar nuevas ideas a otros y obtener recursos para proyectos de investigación y desarrollo. </a:t>
            </a:r>
            <a:endParaRPr lang="es-ES_tradnl" sz="2400" dirty="0" smtClean="0"/>
          </a:p>
          <a:p>
            <a:pPr>
              <a:buClr>
                <a:schemeClr val="tx1"/>
              </a:buClr>
              <a:buFont typeface="Arial" charset="0"/>
              <a:buChar char="•"/>
            </a:pPr>
            <a:r>
              <a:rPr lang="es-ES_tradnl" sz="2400" dirty="0" smtClean="0"/>
              <a:t>Estas </a:t>
            </a:r>
            <a:r>
              <a:rPr lang="es-ES_tradnl" sz="2400" dirty="0"/>
              <a:t>personas deben ser técnicamente competentes, poseer una amplia gama de intereses y estar enérgicos y dispuestos a asumir riesgos. </a:t>
            </a:r>
            <a:endParaRPr lang="es-ES_tradnl" sz="2400" dirty="0" smtClean="0"/>
          </a:p>
          <a:p>
            <a:pPr>
              <a:buClr>
                <a:schemeClr val="tx1"/>
              </a:buClr>
              <a:buFont typeface="Arial" charset="0"/>
              <a:buChar char="•"/>
            </a:pPr>
            <a:r>
              <a:rPr lang="es-ES_tradnl" sz="2400" dirty="0" smtClean="0"/>
              <a:t>Emprender </a:t>
            </a:r>
            <a:r>
              <a:rPr lang="es-ES_tradnl" sz="2400" dirty="0"/>
              <a:t>tiene otras implicaciones importantes para el control organizativo y para el cambio organizacional. Una organización que obtiene gran parte de su financiamiento a través de las actividades empresariales de su personal de investigación tiene que permitir más autonomía que otras. </a:t>
            </a:r>
            <a:endParaRPr lang="en-US" sz="2400" dirty="0"/>
          </a:p>
        </p:txBody>
      </p:sp>
    </p:spTree>
    <p:extLst>
      <p:ext uri="{BB962C8B-B14F-4D97-AF65-F5344CB8AC3E}">
        <p14:creationId xmlns:p14="http://schemas.microsoft.com/office/powerpoint/2010/main" val="140692972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(3) FONDOS </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 Se necesitan fondos para personal, equipos, oficinas, laboratorios, bibliotecas, computadoras, viajes, suministros, etc. </a:t>
            </a:r>
            <a:endParaRPr lang="es-ES_tradnl" sz="2400" dirty="0" smtClean="0"/>
          </a:p>
          <a:p>
            <a:pPr>
              <a:spcBef>
                <a:spcPts val="600"/>
              </a:spcBef>
              <a:spcAft>
                <a:spcPts val="600"/>
              </a:spcAft>
              <a:buClr>
                <a:schemeClr val="tx1"/>
              </a:buClr>
              <a:buFont typeface="Arial" charset="0"/>
              <a:buChar char="•"/>
            </a:pPr>
            <a:r>
              <a:rPr lang="es-ES_tradnl" sz="2400" dirty="0"/>
              <a:t>Es importante destacar el hecho de que la realización </a:t>
            </a:r>
            <a:r>
              <a:rPr lang="es-ES_tradnl" sz="2400" dirty="0" smtClean="0"/>
              <a:t>de la </a:t>
            </a:r>
            <a:r>
              <a:rPr lang="es-ES_tradnl" sz="2400" dirty="0"/>
              <a:t>investigación requiere recursos considerables. De hecho, es una actividad cara. Para mantener la excelencia en la investigación, es necesario atraer a científicos talentosos y tener instalaciones de laboratorio bien equipadas. Nada de esto es probable sin suficiente apoyo financiero.</a:t>
            </a:r>
            <a:endParaRPr lang="es-ES_tradnl" sz="2400" dirty="0"/>
          </a:p>
        </p:txBody>
      </p:sp>
    </p:spTree>
    <p:extLst>
      <p:ext uri="{BB962C8B-B14F-4D97-AF65-F5344CB8AC3E}">
        <p14:creationId xmlns:p14="http://schemas.microsoft.com/office/powerpoint/2010/main" val="146978605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47</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(3) FONDOS </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Debido a que el sector privado </a:t>
            </a:r>
            <a:r>
              <a:rPr lang="es-ES_tradnl" sz="2400" dirty="0" smtClean="0"/>
              <a:t>suele tener una </a:t>
            </a:r>
            <a:r>
              <a:rPr lang="es-ES_tradnl" sz="2400" dirty="0"/>
              <a:t>mayor participación en la inversión en I + D, los cronogramas y los presupuestos pueden ser monitoreados más de cerca y los investigadores pueden verse obligados a producir productos específicos con menos recursos.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financiación de la investigación </a:t>
            </a:r>
            <a:r>
              <a:rPr lang="es-ES_tradnl" sz="2400" dirty="0" smtClean="0"/>
              <a:t>por parte de gobiernos proporciona </a:t>
            </a:r>
            <a:r>
              <a:rPr lang="es-ES_tradnl" sz="2400" dirty="0"/>
              <a:t>flexibilidad y autonomía a los investigadores para explorar, crear e inventar.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estructura rígida de los proyectos financiados por la industria podría causar problemas morales y motivacionales entre los empleados y, debido a esto, la gerencia debe estar preparada para </a:t>
            </a:r>
            <a:r>
              <a:rPr lang="es-ES_tradnl" sz="2400" dirty="0" smtClean="0"/>
              <a:t>este impacto.</a:t>
            </a:r>
            <a:endParaRPr lang="es-ES_tradnl" sz="2400" b="1" dirty="0"/>
          </a:p>
        </p:txBody>
      </p:sp>
    </p:spTree>
    <p:extLst>
      <p:ext uri="{BB962C8B-B14F-4D97-AF65-F5344CB8AC3E}">
        <p14:creationId xmlns:p14="http://schemas.microsoft.com/office/powerpoint/2010/main" val="151064060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48</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(3) FONDOS </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Las organizaciones que tienen éxito en la transferencia de sus resultados de investigación tienen más probabilidades de generar soporte al cliente para futuras investigaciones. Esto es particularmente cierto para proyectos de investigación aplicada y </a:t>
            </a:r>
            <a:r>
              <a:rPr lang="es-ES_tradnl" sz="2400" dirty="0" smtClean="0"/>
              <a:t>desarrollo.</a:t>
            </a:r>
          </a:p>
          <a:p>
            <a:pPr>
              <a:spcBef>
                <a:spcPts val="600"/>
              </a:spcBef>
              <a:spcAft>
                <a:spcPts val="600"/>
              </a:spcAft>
              <a:buClr>
                <a:schemeClr val="tx1"/>
              </a:buClr>
              <a:buFont typeface="Arial" charset="0"/>
              <a:buChar char="•"/>
            </a:pPr>
            <a:r>
              <a:rPr lang="es-ES_tradnl" sz="2400" dirty="0" smtClean="0"/>
              <a:t>En el </a:t>
            </a:r>
            <a:r>
              <a:rPr lang="es-ES_tradnl" sz="2400" dirty="0"/>
              <a:t>proceso de </a:t>
            </a:r>
            <a:r>
              <a:rPr lang="es-ES_tradnl" sz="2400" dirty="0" smtClean="0"/>
              <a:t>innovación, </a:t>
            </a:r>
            <a:r>
              <a:rPr lang="es-ES_tradnl" sz="2400" dirty="0"/>
              <a:t>la identificación de necesidades y la transferencia de tecnología </a:t>
            </a:r>
            <a:r>
              <a:rPr lang="es-ES_tradnl" sz="2400" dirty="0" smtClean="0"/>
              <a:t>proporcionan </a:t>
            </a:r>
            <a:r>
              <a:rPr lang="es-ES_tradnl" sz="2400" dirty="0"/>
              <a:t>un enlace al cliente o al </a:t>
            </a:r>
            <a:r>
              <a:rPr lang="es-ES_tradnl" sz="2400" dirty="0" smtClean="0"/>
              <a:t>patrocinador. </a:t>
            </a:r>
          </a:p>
          <a:p>
            <a:pPr>
              <a:spcBef>
                <a:spcPts val="600"/>
              </a:spcBef>
              <a:spcAft>
                <a:spcPts val="600"/>
              </a:spcAft>
              <a:buClr>
                <a:schemeClr val="tx1"/>
              </a:buClr>
              <a:buFont typeface="Arial" charset="0"/>
              <a:buChar char="•"/>
            </a:pPr>
            <a:r>
              <a:rPr lang="es-ES_tradnl" sz="2400" dirty="0" smtClean="0"/>
              <a:t>Uno </a:t>
            </a:r>
            <a:r>
              <a:rPr lang="es-ES_tradnl" sz="2400" dirty="0"/>
              <a:t>siempre está buscando formas de probar la aceptación de los resultados de la investigación por parte de los usuarios y determinar la efectividad de la organización. Buscar fondos para la investigación puede ser una forma de </a:t>
            </a:r>
            <a:r>
              <a:rPr lang="es-ES_tradnl" sz="2400" dirty="0" smtClean="0"/>
              <a:t>evaluar la </a:t>
            </a:r>
            <a:r>
              <a:rPr lang="es-ES_tradnl" sz="2400" dirty="0"/>
              <a:t>respuesta del mercado y del usuario a los resultados de la investigación, y así determinar la efectividad de la organización.</a:t>
            </a:r>
            <a:endParaRPr lang="es-ES_tradnl" sz="2400" b="1" dirty="0"/>
          </a:p>
        </p:txBody>
      </p:sp>
    </p:spTree>
    <p:extLst>
      <p:ext uri="{BB962C8B-B14F-4D97-AF65-F5344CB8AC3E}">
        <p14:creationId xmlns:p14="http://schemas.microsoft.com/office/powerpoint/2010/main" val="162568661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49</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cultura es la parte del medio ambiente </a:t>
            </a:r>
            <a:r>
              <a:rPr lang="es-ES_tradnl" sz="2400" dirty="0" smtClean="0"/>
              <a:t>creada </a:t>
            </a:r>
            <a:r>
              <a:rPr lang="es-ES_tradnl" sz="2400" dirty="0"/>
              <a:t>por el </a:t>
            </a:r>
            <a:r>
              <a:rPr lang="es-ES_tradnl" sz="2400" dirty="0" smtClean="0"/>
              <a:t>hombre. </a:t>
            </a:r>
          </a:p>
          <a:p>
            <a:pPr>
              <a:spcBef>
                <a:spcPts val="600"/>
              </a:spcBef>
              <a:spcAft>
                <a:spcPts val="600"/>
              </a:spcAft>
              <a:buClr>
                <a:schemeClr val="tx1"/>
              </a:buClr>
              <a:buFont typeface="Arial" charset="0"/>
              <a:buChar char="•"/>
            </a:pPr>
            <a:r>
              <a:rPr lang="es-ES_tradnl" sz="2400" dirty="0" smtClean="0"/>
              <a:t>Se </a:t>
            </a:r>
            <a:r>
              <a:rPr lang="es-ES_tradnl" sz="2400" dirty="0"/>
              <a:t>compone de elementos objetivos (por ejemplo, laboratorios de investigación, equipos, edificios de oficinas, mobiliario de oficina) y elementos subjetivos (reglas, leyes, valores, normas). </a:t>
            </a:r>
            <a:endParaRPr lang="es-ES_tradnl" sz="2400" dirty="0" smtClean="0"/>
          </a:p>
          <a:p>
            <a:pPr>
              <a:spcBef>
                <a:spcPts val="600"/>
              </a:spcBef>
              <a:spcAft>
                <a:spcPts val="600"/>
              </a:spcAft>
              <a:buClr>
                <a:schemeClr val="tx1"/>
              </a:buClr>
              <a:buFont typeface="Arial" charset="0"/>
              <a:buChar char="•"/>
            </a:pPr>
            <a:r>
              <a:rPr lang="es-ES_tradnl" sz="2400" dirty="0" smtClean="0"/>
              <a:t>Entre </a:t>
            </a:r>
            <a:r>
              <a:rPr lang="es-ES_tradnl" sz="2400" dirty="0"/>
              <a:t>los elementos más importantes de la cultura se encuentran los supuestos no declarados sobre "la forma en que se hacen las cosas en este laboratorio". </a:t>
            </a:r>
            <a:endParaRPr lang="es-ES_tradnl" sz="2400" dirty="0" smtClean="0"/>
          </a:p>
          <a:p>
            <a:pPr>
              <a:spcBef>
                <a:spcPts val="600"/>
              </a:spcBef>
              <a:spcAft>
                <a:spcPts val="600"/>
              </a:spcAft>
              <a:buClr>
                <a:schemeClr val="tx1"/>
              </a:buClr>
              <a:buFont typeface="Arial" charset="0"/>
              <a:buChar char="•"/>
            </a:pPr>
            <a:r>
              <a:rPr lang="es-ES_tradnl" sz="2400" dirty="0" smtClean="0"/>
              <a:t>Algunos </a:t>
            </a:r>
            <a:r>
              <a:rPr lang="es-ES_tradnl" sz="2400" dirty="0"/>
              <a:t>de estos supuestos solo se destacan cuando son cuestionados, por ejemplo, ¿la seguridad es más importante que la producción todo el tiempo? </a:t>
            </a:r>
            <a:r>
              <a:rPr lang="es-ES_tradnl" sz="2400" dirty="0" smtClean="0"/>
              <a:t>En </a:t>
            </a:r>
            <a:r>
              <a:rPr lang="es-ES_tradnl" sz="2400" dirty="0"/>
              <a:t>algunos laboratorios es y en otros no. </a:t>
            </a:r>
            <a:endParaRPr lang="es-ES_tradnl" sz="2400" dirty="0" smtClean="0"/>
          </a:p>
          <a:p>
            <a:pPr>
              <a:spcBef>
                <a:spcPts val="600"/>
              </a:spcBef>
              <a:spcAft>
                <a:spcPts val="600"/>
              </a:spcAft>
              <a:buClr>
                <a:schemeClr val="tx1"/>
              </a:buClr>
              <a:buFont typeface="Arial" charset="0"/>
              <a:buChar char="•"/>
            </a:pPr>
            <a:r>
              <a:rPr lang="es-ES_tradnl" sz="2400" dirty="0" smtClean="0"/>
              <a:t>Un ejemplo de la </a:t>
            </a:r>
            <a:r>
              <a:rPr lang="es-ES_tradnl" sz="2400" dirty="0"/>
              <a:t>importancia de los elementos culturales </a:t>
            </a:r>
            <a:r>
              <a:rPr lang="es-ES_tradnl" sz="2400" dirty="0" smtClean="0"/>
              <a:t>es el </a:t>
            </a:r>
            <a:r>
              <a:rPr lang="es-ES_tradnl" sz="2400" dirty="0"/>
              <a:t>retiro en 2007 de productos de consumo manufacturados en China, como alimentos para mascotas, juguetes, pasta de dientes, lápiz labial y mariscos.</a:t>
            </a:r>
            <a:endParaRPr lang="es-ES_tradnl" sz="2400" b="1" dirty="0"/>
          </a:p>
        </p:txBody>
      </p:sp>
    </p:spTree>
    <p:extLst>
      <p:ext uri="{BB962C8B-B14F-4D97-AF65-F5344CB8AC3E}">
        <p14:creationId xmlns:p14="http://schemas.microsoft.com/office/powerpoint/2010/main" val="9877173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5</a:t>
            </a:fld>
            <a:endParaRPr lang="en-US" sz="1600" dirty="0"/>
          </a:p>
        </p:txBody>
      </p:sp>
      <p:sp>
        <p:nvSpPr>
          <p:cNvPr id="14" name="Título 1"/>
          <p:cNvSpPr txBox="1">
            <a:spLocks/>
          </p:cNvSpPr>
          <p:nvPr/>
        </p:nvSpPr>
        <p:spPr>
          <a:xfrm>
            <a:off x="786965" y="266008"/>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160741236"/>
              </p:ext>
            </p:extLst>
          </p:nvPr>
        </p:nvGraphicFramePr>
        <p:xfrm>
          <a:off x="214789" y="1303978"/>
          <a:ext cx="11770822" cy="4855792"/>
        </p:xfrm>
        <a:graphic>
          <a:graphicData uri="http://schemas.openxmlformats.org/drawingml/2006/table">
            <a:tbl>
              <a:tblPr/>
              <a:tblGrid>
                <a:gridCol w="650172"/>
                <a:gridCol w="853351"/>
                <a:gridCol w="5865093"/>
                <a:gridCol w="4402206"/>
              </a:tblGrid>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29</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Organizaciones de I + D y categorías de investigación</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30</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Elementos necesarios para una organización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Creación de una organización de I + D productiva y eficaz</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Diseño de puestos de trabajo y efectividad organizativa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Vi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3</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Feriado</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600" b="0" i="0" u="none" strike="noStrike">
                          <a:effectLst/>
                          <a:latin typeface="Arial" charset="0"/>
                        </a:rPr>
                        <a:t>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6</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Influyendo en las personas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7</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Motivación en las organizaciones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8</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Tratar con la diversidad en las organizaciones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9</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Liderazgo en las organizaciones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Vi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10</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Gestión de conflictos en las organizaciones de I + D - </a:t>
                      </a:r>
                      <a:r>
                        <a:rPr lang="es-ES_tradnl" sz="1600" b="1" i="0" u="none" strike="noStrike">
                          <a:solidFill>
                            <a:srgbClr val="FF0000"/>
                          </a:solidFill>
                          <a:effectLst/>
                          <a:latin typeface="Arial" charset="0"/>
                        </a:rPr>
                        <a:t>PRUEBA</a:t>
                      </a:r>
                      <a:endParaRPr lang="es-ES_tradnl" sz="1600" b="0" i="0" u="none" strike="noStrike">
                        <a:effectLst/>
                        <a:latin typeface="Arial" charset="0"/>
                      </a:endParaRP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13</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dirty="0">
                          <a:effectLst/>
                          <a:latin typeface="Arial" charset="0"/>
                        </a:rPr>
                        <a:t>Evaluación del desempeño, Contribución de los </a:t>
                      </a:r>
                      <a:r>
                        <a:rPr lang="es-ES_tradnl" sz="1600" b="0" i="0" u="none" strike="noStrike" dirty="0" smtClean="0">
                          <a:effectLst/>
                          <a:latin typeface="Arial" charset="0"/>
                        </a:rPr>
                        <a:t>empleados</a:t>
                      </a:r>
                      <a:endParaRPr lang="es-ES_tradnl" sz="1600" b="0" i="0" u="none" strike="noStrike" dirty="0">
                        <a:effectLst/>
                        <a:latin typeface="Arial" charset="0"/>
                      </a:endParaRP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14</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Transferencia de Tecnología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15</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Modelos para Implementar Incremental y Radical.</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16</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Cambio organizacional en la configuración de I + 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Vi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17</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Universidades e investigación básica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20</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Organizaciones y Estrategia de I + 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Ch4. La innovación en las organizaciones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52465">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600" b="0" i="0" u="none" strike="noStrike">
                          <a:effectLst/>
                          <a:latin typeface="Arial" charset="0"/>
                        </a:rPr>
                        <a:t>21</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Investigación, desarrollo y política científica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Ch4. La innovación en las organizaciones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52465">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22</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solidFill>
                            <a:srgbClr val="FF0000"/>
                          </a:solidFill>
                          <a:effectLst/>
                          <a:latin typeface="Arial" charset="0"/>
                        </a:rPr>
                        <a:t>Presentación de Proyectos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600" b="0" i="0" u="none" strike="noStrike">
                          <a:effectLst/>
                          <a:latin typeface="Arial" charset="0"/>
                        </a:rPr>
                        <a:t>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52465">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23</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1" i="0" u="none" strike="noStrike">
                          <a:solidFill>
                            <a:srgbClr val="FF0000"/>
                          </a:solidFill>
                          <a:effectLst/>
                          <a:latin typeface="Arial" charset="0"/>
                        </a:rPr>
                        <a:t>Examen</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600" b="0" i="0" u="none" strike="noStrike" dirty="0">
                          <a:effectLst/>
                          <a:latin typeface="Arial" charset="0"/>
                        </a:rPr>
                        <a:t>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5590447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50</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Algunas culturas organizacionales son más efectivas que otras. Una cultura que enfatiza el comportamiento de innovación (por ejemplo, donde la gente está de acuerdo con "la creatividad se fomenta aquí" y no está de acuerdo con "este lugar parece estar más preocupado por el status quo que por el cambio") y tiene relaciones de supervisor-subordinado de alta calidad (es decir, , es posible que los altos niveles de autonomía y discreción para la </a:t>
            </a:r>
            <a:r>
              <a:rPr lang="es-ES_tradnl" sz="2400" dirty="0" smtClean="0"/>
              <a:t>innovación) </a:t>
            </a:r>
            <a:r>
              <a:rPr lang="es-ES_tradnl" sz="2400" dirty="0"/>
              <a:t>sean más efectivos que una cultura que no fomente la innovación (Scott y Bruce, 1994). Además, la competitividad a menudo no es deseable. </a:t>
            </a:r>
            <a:endParaRPr lang="es-ES_tradnl" sz="2400" b="1" dirty="0"/>
          </a:p>
        </p:txBody>
      </p:sp>
    </p:spTree>
    <p:extLst>
      <p:ext uri="{BB962C8B-B14F-4D97-AF65-F5344CB8AC3E}">
        <p14:creationId xmlns:p14="http://schemas.microsoft.com/office/powerpoint/2010/main" val="109169225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51</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639771" y="1182305"/>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Por ejemplo, un experimento comparó condiciones competitivas (el productor más alto obtiene toda la recompensa), individualista (para cada uno según la contribución) y cooperativa (igual parte de la recompensa) para construir una torre. </a:t>
            </a:r>
            <a:endParaRPr lang="es-ES_tradnl" sz="2400" dirty="0" smtClean="0"/>
          </a:p>
          <a:p>
            <a:pPr>
              <a:spcBef>
                <a:spcPts val="600"/>
              </a:spcBef>
              <a:spcAft>
                <a:spcPts val="600"/>
              </a:spcAft>
              <a:buClr>
                <a:schemeClr val="tx1"/>
              </a:buClr>
              <a:buFont typeface="Arial" charset="0"/>
              <a:buChar char="•"/>
            </a:pPr>
            <a:r>
              <a:rPr lang="es-ES_tradnl" sz="2400" dirty="0" smtClean="0"/>
              <a:t>Los </a:t>
            </a:r>
            <a:r>
              <a:rPr lang="es-ES_tradnl" sz="2400" dirty="0"/>
              <a:t>participantes asignados al azar a estas tres condiciones tenían bloques de construcción de diferentes colores, por lo que se podían identificar sus contribuciones. Las variables </a:t>
            </a:r>
            <a:r>
              <a:rPr lang="es-ES_tradnl" sz="2400" dirty="0" smtClean="0"/>
              <a:t>incluyeron </a:t>
            </a:r>
            <a:r>
              <a:rPr lang="es-ES_tradnl" sz="2400" dirty="0"/>
              <a:t>el número de bloques colocados, el número de caídas de las torres (a menudo debido al sabotaje), y así sucesivamente. </a:t>
            </a:r>
            <a:endParaRPr lang="es-ES_tradnl" sz="2400" dirty="0" smtClean="0"/>
          </a:p>
          <a:p>
            <a:pPr>
              <a:spcBef>
                <a:spcPts val="600"/>
              </a:spcBef>
              <a:spcAft>
                <a:spcPts val="600"/>
              </a:spcAft>
              <a:buClr>
                <a:schemeClr val="tx1"/>
              </a:buClr>
              <a:buFont typeface="Arial" charset="0"/>
              <a:buChar char="•"/>
            </a:pPr>
            <a:r>
              <a:rPr lang="es-ES_tradnl" sz="2400" dirty="0" smtClean="0"/>
              <a:t>El </a:t>
            </a:r>
            <a:r>
              <a:rPr lang="es-ES_tradnl" sz="2400" dirty="0"/>
              <a:t>principal hallazgo: la mayor productividad ocurrió en la condición cooperativa. Por supuesto, no sabemos si un equipo en un laboratorio de investigación que trabaja en algún proyecto se comporta como un grupo de estudiantes universitarios que construyen una torre. Sin embargo, para al menos algunas situaciones, estos hallazgos deben ser aplicables (para detalles, ver </a:t>
            </a:r>
            <a:r>
              <a:rPr lang="es-ES_tradnl" sz="2400" dirty="0" err="1"/>
              <a:t>Rosenbaum</a:t>
            </a:r>
            <a:r>
              <a:rPr lang="es-ES_tradnl" sz="2400" dirty="0"/>
              <a:t> et al., 1980).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competitividad es ciertamente un aspecto de algunas culturas organizacionales y este experimento cuestiona su conveniencia.</a:t>
            </a:r>
            <a:endParaRPr lang="es-ES_tradnl" sz="2400" b="1" dirty="0"/>
          </a:p>
        </p:txBody>
      </p:sp>
    </p:spTree>
    <p:extLst>
      <p:ext uri="{BB962C8B-B14F-4D97-AF65-F5344CB8AC3E}">
        <p14:creationId xmlns:p14="http://schemas.microsoft.com/office/powerpoint/2010/main" val="115105035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52</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639771" y="1257300"/>
            <a:ext cx="10920857" cy="382807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Otros aspectos de la cultura organizacional que se destacan son el trabajo arduo, el énfasis </a:t>
            </a:r>
            <a:r>
              <a:rPr lang="es-ES_tradnl" sz="2400" dirty="0" smtClean="0"/>
              <a:t>en </a:t>
            </a:r>
            <a:r>
              <a:rPr lang="es-ES_tradnl" sz="2400" dirty="0"/>
              <a:t>las personas, el énfasis en el </a:t>
            </a:r>
            <a:r>
              <a:rPr lang="es-ES_tradnl" sz="2400" dirty="0" smtClean="0"/>
              <a:t>status, </a:t>
            </a:r>
            <a:r>
              <a:rPr lang="es-ES_tradnl" sz="2400" dirty="0"/>
              <a:t>el clima participativo, la tolerancia al desacuerdo y las recompensas frecuentes. </a:t>
            </a:r>
            <a:endParaRPr lang="es-ES_tradnl" sz="2400" dirty="0" smtClean="0"/>
          </a:p>
          <a:p>
            <a:pPr>
              <a:spcBef>
                <a:spcPts val="600"/>
              </a:spcBef>
              <a:spcAft>
                <a:spcPts val="600"/>
              </a:spcAft>
              <a:buClr>
                <a:schemeClr val="tx1"/>
              </a:buClr>
              <a:buFont typeface="Arial" charset="0"/>
              <a:buChar char="•"/>
            </a:pPr>
            <a:r>
              <a:rPr lang="es-ES_tradnl" sz="2400" dirty="0" smtClean="0"/>
              <a:t>Un </a:t>
            </a:r>
            <a:r>
              <a:rPr lang="es-ES_tradnl" sz="2400" dirty="0"/>
              <a:t>laboratorio que proporciona un sentido de comunidad, fomenta la lealtad de los clientes y presta atención a los detalles </a:t>
            </a:r>
            <a:r>
              <a:rPr lang="es-ES_tradnl" sz="2400" dirty="0" smtClean="0"/>
              <a:t>y probablemente </a:t>
            </a:r>
            <a:r>
              <a:rPr lang="es-ES_tradnl" sz="2400" dirty="0"/>
              <a:t>tenga miembros preocupados por la satisfacción de los clientes (como las agencias de financiamiento que proporcionan contratos al laboratorio) y quienes </a:t>
            </a:r>
            <a:r>
              <a:rPr lang="es-ES_tradnl" sz="2400" dirty="0" smtClean="0"/>
              <a:t>estar</a:t>
            </a:r>
            <a:r>
              <a:rPr lang="es-ES" sz="2400" dirty="0" err="1" smtClean="0"/>
              <a:t>án</a:t>
            </a:r>
            <a:r>
              <a:rPr lang="es-ES" sz="2400" dirty="0" smtClean="0"/>
              <a:t> </a:t>
            </a:r>
            <a:r>
              <a:rPr lang="es-ES_tradnl" sz="2400" dirty="0" smtClean="0"/>
              <a:t>dispuestos </a:t>
            </a:r>
            <a:r>
              <a:rPr lang="es-ES_tradnl" sz="2400" dirty="0"/>
              <a:t>a contribuir a todos los aspectos del éxito del laboratorio</a:t>
            </a:r>
            <a:r>
              <a:rPr lang="es-ES_tradnl" sz="2400" dirty="0" smtClean="0"/>
              <a:t>.</a:t>
            </a:r>
          </a:p>
          <a:p>
            <a:pPr>
              <a:spcBef>
                <a:spcPts val="600"/>
              </a:spcBef>
              <a:spcAft>
                <a:spcPts val="600"/>
              </a:spcAft>
              <a:buClr>
                <a:schemeClr val="tx1"/>
              </a:buClr>
              <a:buFont typeface="Arial" charset="0"/>
              <a:buChar char="•"/>
            </a:pPr>
            <a:r>
              <a:rPr lang="es-ES_tradnl" sz="2400" dirty="0"/>
              <a:t>Uno puede ver un mayor énfasis en el trabajo duro en algunos laboratorios que en otros. En algunos laboratorios, las personas trabajan duro y muchas horas y, por lo general, llevan el trabajo a casa. No hay tiempo para </a:t>
            </a:r>
            <a:r>
              <a:rPr lang="es-ES_tradnl" sz="2400" dirty="0" smtClean="0"/>
              <a:t>conversar. </a:t>
            </a:r>
            <a:r>
              <a:rPr lang="es-ES_tradnl" sz="2400" dirty="0"/>
              <a:t>En otros laboratorios, la gente </a:t>
            </a:r>
            <a:r>
              <a:rPr lang="es-ES_tradnl" sz="2400" dirty="0" smtClean="0"/>
              <a:t>conversa mucho </a:t>
            </a:r>
            <a:r>
              <a:rPr lang="es-ES_tradnl" sz="2400" dirty="0"/>
              <a:t>y detiene sus tareas cuando es hora de irse a casa. En los laboratorios con "</a:t>
            </a:r>
            <a:r>
              <a:rPr lang="es-ES_tradnl" sz="2400" u="sng" dirty="0"/>
              <a:t>énfasis en las personas</a:t>
            </a:r>
            <a:r>
              <a:rPr lang="es-ES_tradnl" sz="2400" dirty="0"/>
              <a:t>", el laboratorio se detiene si algo significativo le sucede a uno de sus miembros.</a:t>
            </a:r>
            <a:endParaRPr lang="es-ES_tradnl" sz="2400" dirty="0"/>
          </a:p>
        </p:txBody>
      </p:sp>
    </p:spTree>
    <p:extLst>
      <p:ext uri="{BB962C8B-B14F-4D97-AF65-F5344CB8AC3E}">
        <p14:creationId xmlns:p14="http://schemas.microsoft.com/office/powerpoint/2010/main" val="146527047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53</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457200" y="1273629"/>
            <a:ext cx="11250386" cy="384440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El trabajo y los logros generalmente se valoran más en las culturas individualistas que en las colectivistas. En las </a:t>
            </a:r>
            <a:r>
              <a:rPr lang="es-ES_tradnl" sz="2400" dirty="0" smtClean="0"/>
              <a:t>culturas </a:t>
            </a:r>
            <a:r>
              <a:rPr lang="es-ES_tradnl" sz="2400" dirty="0"/>
              <a:t>colectivistas</a:t>
            </a:r>
            <a:r>
              <a:rPr lang="es-ES_tradnl" sz="2400" dirty="0" smtClean="0"/>
              <a:t>, </a:t>
            </a:r>
            <a:r>
              <a:rPr lang="es-ES_tradnl" sz="2400" dirty="0"/>
              <a:t>las relaciones sociales tienen prioridad, y cuando el trabajo interfiere con las relaciones es probable que no se </a:t>
            </a:r>
            <a:r>
              <a:rPr lang="es-ES_tradnl" sz="2400" dirty="0" smtClean="0"/>
              <a:t>haga.</a:t>
            </a:r>
          </a:p>
          <a:p>
            <a:pPr>
              <a:spcBef>
                <a:spcPts val="600"/>
              </a:spcBef>
              <a:spcAft>
                <a:spcPts val="600"/>
              </a:spcAft>
              <a:buClr>
                <a:schemeClr val="tx1"/>
              </a:buClr>
              <a:buFont typeface="Arial" charset="0"/>
              <a:buChar char="•"/>
            </a:pPr>
            <a:r>
              <a:rPr lang="es-ES_tradnl" sz="2400" dirty="0" smtClean="0"/>
              <a:t>El </a:t>
            </a:r>
            <a:r>
              <a:rPr lang="es-ES_tradnl" sz="2400" dirty="0"/>
              <a:t>énfasis en el </a:t>
            </a:r>
            <a:r>
              <a:rPr lang="es-ES_tradnl" sz="2400" u="sng" dirty="0" smtClean="0"/>
              <a:t>status</a:t>
            </a:r>
            <a:r>
              <a:rPr lang="es-ES_tradnl" sz="2400" dirty="0" smtClean="0"/>
              <a:t> </a:t>
            </a:r>
            <a:r>
              <a:rPr lang="es-ES_tradnl" sz="2400" dirty="0"/>
              <a:t>es evidente cuando se usan títulos, vestimenta formal o lenguaje formal. La participación es un componente importante si se les pide a las personas que contribuyan con sus ideas y discutan decisiones </a:t>
            </a:r>
            <a:r>
              <a:rPr lang="es-ES_tradnl" sz="2400" dirty="0" smtClean="0"/>
              <a:t>importantes.</a:t>
            </a:r>
          </a:p>
          <a:p>
            <a:pPr>
              <a:spcBef>
                <a:spcPts val="600"/>
              </a:spcBef>
              <a:spcAft>
                <a:spcPts val="600"/>
              </a:spcAft>
              <a:buClr>
                <a:schemeClr val="tx1"/>
              </a:buClr>
              <a:buFont typeface="Arial" charset="0"/>
              <a:buChar char="•"/>
            </a:pPr>
            <a:r>
              <a:rPr lang="es-ES_tradnl" sz="2400" dirty="0"/>
              <a:t>La tolerancia al desacuerdo se puede ver cuando hay una discusión franca y cuando los planes se evalúan críticamente sin importar de dónde provengan, ya sea de la alta dirección o de un investigador humilde. </a:t>
            </a:r>
            <a:endParaRPr lang="es-ES_tradnl" sz="2400" dirty="0" smtClean="0"/>
          </a:p>
          <a:p>
            <a:pPr>
              <a:spcBef>
                <a:spcPts val="600"/>
              </a:spcBef>
              <a:spcAft>
                <a:spcPts val="600"/>
              </a:spcAft>
              <a:buClr>
                <a:schemeClr val="tx1"/>
              </a:buClr>
              <a:buFont typeface="Arial" charset="0"/>
              <a:buChar char="•"/>
            </a:pPr>
            <a:r>
              <a:rPr lang="es-ES_tradnl" sz="2400" dirty="0" smtClean="0"/>
              <a:t>En </a:t>
            </a:r>
            <a:r>
              <a:rPr lang="es-ES_tradnl" sz="2400" dirty="0"/>
              <a:t>algunos laboratorios, </a:t>
            </a:r>
            <a:r>
              <a:rPr lang="es-ES_tradnl" sz="2400" dirty="0" smtClean="0"/>
              <a:t>recompensas</a:t>
            </a:r>
            <a:r>
              <a:rPr lang="es-ES_tradnl" sz="2400" dirty="0"/>
              <a:t>, reconocimientos y bonificaciones son frecuentes. </a:t>
            </a:r>
            <a:endParaRPr lang="es-ES_tradnl" sz="2400" dirty="0" smtClean="0"/>
          </a:p>
          <a:p>
            <a:pPr>
              <a:spcBef>
                <a:spcPts val="600"/>
              </a:spcBef>
              <a:spcAft>
                <a:spcPts val="600"/>
              </a:spcAft>
              <a:buClr>
                <a:schemeClr val="tx1"/>
              </a:buClr>
              <a:buFont typeface="Arial" charset="0"/>
              <a:buChar char="•"/>
            </a:pPr>
            <a:r>
              <a:rPr lang="es-ES_tradnl" sz="2400" dirty="0" smtClean="0"/>
              <a:t>Parece </a:t>
            </a:r>
            <a:r>
              <a:rPr lang="es-ES_tradnl" sz="2400" dirty="0"/>
              <a:t>obvio que estas cualidades, con la excepción del </a:t>
            </a:r>
            <a:r>
              <a:rPr lang="es-ES_tradnl" sz="2400" u="sng" dirty="0"/>
              <a:t>énfasis en el </a:t>
            </a:r>
            <a:r>
              <a:rPr lang="es-ES_tradnl" sz="2400" u="sng" dirty="0" smtClean="0"/>
              <a:t>status</a:t>
            </a:r>
            <a:r>
              <a:rPr lang="es-ES_tradnl" sz="2400" dirty="0" smtClean="0"/>
              <a:t>, </a:t>
            </a:r>
            <a:r>
              <a:rPr lang="es-ES_tradnl" sz="2400" dirty="0"/>
              <a:t>son deseables, pero ¿en qué medida está </a:t>
            </a:r>
            <a:r>
              <a:rPr lang="es-ES_tradnl" sz="2400" dirty="0" smtClean="0"/>
              <a:t>un </a:t>
            </a:r>
            <a:r>
              <a:rPr lang="es-ES_tradnl" sz="2400" dirty="0"/>
              <a:t>laboratorio en un punto óptimo </a:t>
            </a:r>
            <a:r>
              <a:rPr lang="es-ES_tradnl" sz="2400" dirty="0" smtClean="0"/>
              <a:t>considerando estas </a:t>
            </a:r>
            <a:r>
              <a:rPr lang="es-ES_tradnl" sz="2400" dirty="0"/>
              <a:t>dimensiones?</a:t>
            </a:r>
            <a:endParaRPr lang="es-ES_tradnl" sz="2400" dirty="0"/>
          </a:p>
        </p:txBody>
      </p:sp>
    </p:spTree>
    <p:extLst>
      <p:ext uri="{BB962C8B-B14F-4D97-AF65-F5344CB8AC3E}">
        <p14:creationId xmlns:p14="http://schemas.microsoft.com/office/powerpoint/2010/main" val="174875162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54</a:t>
            </a:fld>
            <a:endParaRPr lang="en-US" sz="1600" dirty="0"/>
          </a:p>
        </p:txBody>
      </p:sp>
      <p:sp>
        <p:nvSpPr>
          <p:cNvPr id="6" name="Título 1"/>
          <p:cNvSpPr txBox="1">
            <a:spLocks/>
          </p:cNvSpPr>
          <p:nvPr/>
        </p:nvSpPr>
        <p:spPr>
          <a:xfrm>
            <a:off x="939339" y="624850"/>
            <a:ext cx="10490661" cy="102009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EN CONCLUSI</a:t>
            </a:r>
            <a:r>
              <a:rPr lang="es-ES" sz="4000" dirty="0" smtClean="0"/>
              <a:t>ÓN</a:t>
            </a:r>
            <a:endParaRPr lang="en-US" sz="4000" dirty="0"/>
          </a:p>
        </p:txBody>
      </p:sp>
      <p:sp>
        <p:nvSpPr>
          <p:cNvPr id="5" name="Marcador de contenido 3"/>
          <p:cNvSpPr txBox="1">
            <a:spLocks/>
          </p:cNvSpPr>
          <p:nvPr/>
        </p:nvSpPr>
        <p:spPr>
          <a:xfrm>
            <a:off x="613800" y="1926770"/>
            <a:ext cx="10972800" cy="324024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medida en que los científicos consideran que algunas unidades de I + D dentro de una organización son un buen lugar para trabajar (es decir, su reputación interna) </a:t>
            </a:r>
            <a:r>
              <a:rPr lang="es-ES_tradnl" sz="2400" dirty="0" err="1" smtClean="0"/>
              <a:t>est</a:t>
            </a:r>
            <a:r>
              <a:rPr lang="es-ES" sz="2400" dirty="0" smtClean="0"/>
              <a:t>á relacionado con </a:t>
            </a:r>
            <a:r>
              <a:rPr lang="es-ES_tradnl" sz="2400" dirty="0" smtClean="0"/>
              <a:t>la </a:t>
            </a:r>
            <a:r>
              <a:rPr lang="es-ES_tradnl" sz="2400" dirty="0"/>
              <a:t>cultura de la unidad. </a:t>
            </a:r>
            <a:endParaRPr lang="es-ES_tradnl" sz="2400" dirty="0" smtClean="0"/>
          </a:p>
          <a:p>
            <a:pPr>
              <a:spcBef>
                <a:spcPts val="600"/>
              </a:spcBef>
              <a:spcAft>
                <a:spcPts val="600"/>
              </a:spcAft>
              <a:buClr>
                <a:schemeClr val="tx1"/>
              </a:buClr>
              <a:buFont typeface="Arial" charset="0"/>
              <a:buChar char="•"/>
            </a:pPr>
            <a:r>
              <a:rPr lang="es-ES_tradnl" sz="2400" dirty="0" smtClean="0"/>
              <a:t>Se </a:t>
            </a:r>
            <a:r>
              <a:rPr lang="es-ES_tradnl" sz="2400" dirty="0"/>
              <a:t>realizó un estudio de 10 organizaciones basadas en la ciencia que </a:t>
            </a:r>
            <a:r>
              <a:rPr lang="es-ES_tradnl" sz="2400" dirty="0" smtClean="0"/>
              <a:t>ten</a:t>
            </a:r>
            <a:r>
              <a:rPr lang="es-ES" sz="2400" dirty="0" err="1" smtClean="0"/>
              <a:t>ían</a:t>
            </a:r>
            <a:r>
              <a:rPr lang="es-ES" sz="2400" dirty="0" smtClean="0"/>
              <a:t> </a:t>
            </a:r>
            <a:r>
              <a:rPr lang="es-ES_tradnl" sz="2400" dirty="0" smtClean="0"/>
              <a:t>a </a:t>
            </a:r>
            <a:r>
              <a:rPr lang="es-ES_tradnl" sz="2400" dirty="0"/>
              <a:t>1500 científicos (Jones, 1994). Un clima de trabajo innovador y buenas condiciones de trabajo tuvieron la mayor correlación con una buena reputación interna. </a:t>
            </a:r>
            <a:endParaRPr lang="es-ES_tradnl" sz="2400" dirty="0" smtClean="0"/>
          </a:p>
          <a:p>
            <a:pPr>
              <a:spcBef>
                <a:spcPts val="600"/>
              </a:spcBef>
              <a:spcAft>
                <a:spcPts val="600"/>
              </a:spcAft>
              <a:buClr>
                <a:schemeClr val="tx1"/>
              </a:buClr>
              <a:buFont typeface="Arial" charset="0"/>
              <a:buChar char="•"/>
            </a:pPr>
            <a:r>
              <a:rPr lang="es-ES_tradnl" sz="2400" dirty="0" smtClean="0"/>
              <a:t>Por </a:t>
            </a:r>
            <a:r>
              <a:rPr lang="es-ES_tradnl" sz="2400" dirty="0"/>
              <a:t>lo tanto, para que las organizaciones de I + D sean eficaces, un administrador debe fomentar un clima de innovación y buenas condiciones de </a:t>
            </a:r>
            <a:r>
              <a:rPr lang="es-ES_tradnl" sz="2400" dirty="0" smtClean="0"/>
              <a:t>trabajo. </a:t>
            </a:r>
          </a:p>
        </p:txBody>
      </p:sp>
    </p:spTree>
    <p:extLst>
      <p:ext uri="{BB962C8B-B14F-4D97-AF65-F5344CB8AC3E}">
        <p14:creationId xmlns:p14="http://schemas.microsoft.com/office/powerpoint/2010/main" val="63111092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55</a:t>
            </a:fld>
            <a:endParaRPr lang="en-US" sz="1600" dirty="0"/>
          </a:p>
        </p:txBody>
      </p:sp>
      <p:sp>
        <p:nvSpPr>
          <p:cNvPr id="6" name="Título 1"/>
          <p:cNvSpPr txBox="1">
            <a:spLocks/>
          </p:cNvSpPr>
          <p:nvPr/>
        </p:nvSpPr>
        <p:spPr>
          <a:xfrm>
            <a:off x="939339" y="886108"/>
            <a:ext cx="10490661" cy="75884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EN CONCLUSI</a:t>
            </a:r>
            <a:r>
              <a:rPr lang="es-ES" sz="4000" dirty="0" smtClean="0"/>
              <a:t>ÓN</a:t>
            </a:r>
            <a:endParaRPr lang="en-US" sz="4000" dirty="0"/>
          </a:p>
        </p:txBody>
      </p:sp>
      <p:sp>
        <p:nvSpPr>
          <p:cNvPr id="5" name="Marcador de contenido 3"/>
          <p:cNvSpPr txBox="1">
            <a:spLocks/>
          </p:cNvSpPr>
          <p:nvPr/>
        </p:nvSpPr>
        <p:spPr>
          <a:xfrm>
            <a:off x="613800" y="2269671"/>
            <a:ext cx="10972800" cy="288101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En otros estudio (</a:t>
            </a:r>
            <a:r>
              <a:rPr lang="es-ES_tradnl" sz="2400" dirty="0" err="1" smtClean="0"/>
              <a:t>Jabri</a:t>
            </a:r>
            <a:r>
              <a:rPr lang="es-ES_tradnl" sz="2400" dirty="0" smtClean="0"/>
              <a:t>, 1992) se </a:t>
            </a:r>
            <a:r>
              <a:rPr lang="es-ES_tradnl" sz="2400" dirty="0"/>
              <a:t>encontró que los científicos que percibían que las tareas </a:t>
            </a:r>
            <a:r>
              <a:rPr lang="es-ES_tradnl" sz="2400" dirty="0" smtClean="0"/>
              <a:t>que les fueron asignadas </a:t>
            </a:r>
            <a:r>
              <a:rPr lang="es-ES_tradnl" sz="2400" dirty="0"/>
              <a:t>eran </a:t>
            </a:r>
            <a:r>
              <a:rPr lang="es-ES_tradnl" sz="2400" dirty="0" smtClean="0"/>
              <a:t>las apropiadas </a:t>
            </a:r>
            <a:r>
              <a:rPr lang="es-ES_tradnl" sz="2400" dirty="0"/>
              <a:t>colaboraron más con los miembros del equipo, hicieron un mayor esfuerzo en las tareas y mostraron más innovación en el trabajo. La satisfacción laboral y el desempeño se correlacionaron positivamente cuando la asignación de tareas se percibió como apropiada, pero la satisfacción y el desempeño no se relacionaron cuando las tareas se consideraron </a:t>
            </a:r>
            <a:r>
              <a:rPr lang="es-ES_tradnl" sz="2400" dirty="0" smtClean="0"/>
              <a:t>NO apropiadas.</a:t>
            </a:r>
            <a:endParaRPr lang="es-ES_tradnl" sz="2400" dirty="0"/>
          </a:p>
        </p:txBody>
      </p:sp>
    </p:spTree>
    <p:extLst>
      <p:ext uri="{BB962C8B-B14F-4D97-AF65-F5344CB8AC3E}">
        <p14:creationId xmlns:p14="http://schemas.microsoft.com/office/powerpoint/2010/main" val="147486911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56</a:t>
            </a:fld>
            <a:endParaRPr lang="en-US" sz="1600" dirty="0"/>
          </a:p>
        </p:txBody>
      </p:sp>
      <p:sp>
        <p:nvSpPr>
          <p:cNvPr id="6" name="Título 1"/>
          <p:cNvSpPr txBox="1">
            <a:spLocks/>
          </p:cNvSpPr>
          <p:nvPr/>
        </p:nvSpPr>
        <p:spPr>
          <a:xfrm>
            <a:off x="939339" y="620486"/>
            <a:ext cx="10490661" cy="102446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Discusión</a:t>
            </a:r>
            <a:endParaRPr lang="en-US" sz="4000" dirty="0"/>
          </a:p>
        </p:txBody>
      </p:sp>
      <p:sp>
        <p:nvSpPr>
          <p:cNvPr id="3" name="CuadroTexto 2"/>
          <p:cNvSpPr txBox="1"/>
          <p:nvPr/>
        </p:nvSpPr>
        <p:spPr>
          <a:xfrm>
            <a:off x="939339" y="1644950"/>
            <a:ext cx="10311046" cy="2677656"/>
          </a:xfrm>
          <a:prstGeom prst="rect">
            <a:avLst/>
          </a:prstGeom>
          <a:noFill/>
        </p:spPr>
        <p:txBody>
          <a:bodyPr wrap="square" rtlCol="0">
            <a:spAutoFit/>
          </a:bodyPr>
          <a:lstStyle/>
          <a:p>
            <a:r>
              <a:rPr lang="en-US" sz="2800" dirty="0"/>
              <a:t>¿</a:t>
            </a:r>
            <a:r>
              <a:rPr lang="en-US" sz="2800" dirty="0" err="1"/>
              <a:t>Qué</a:t>
            </a:r>
            <a:r>
              <a:rPr lang="en-US" sz="2800" dirty="0"/>
              <a:t> </a:t>
            </a:r>
            <a:r>
              <a:rPr lang="en-US" sz="2800" dirty="0" err="1"/>
              <a:t>es</a:t>
            </a:r>
            <a:r>
              <a:rPr lang="en-US" sz="2800" dirty="0"/>
              <a:t> la </a:t>
            </a:r>
            <a:r>
              <a:rPr lang="en-US" sz="2800" dirty="0" err="1"/>
              <a:t>cultura</a:t>
            </a:r>
            <a:r>
              <a:rPr lang="en-US" sz="2800" dirty="0"/>
              <a:t> </a:t>
            </a:r>
            <a:r>
              <a:rPr lang="en-US" sz="2800" dirty="0" err="1"/>
              <a:t>organizacional</a:t>
            </a:r>
            <a:r>
              <a:rPr lang="en-US" sz="2800" dirty="0"/>
              <a:t>? </a:t>
            </a:r>
            <a:endParaRPr lang="en-US" sz="2800" dirty="0" smtClean="0"/>
          </a:p>
          <a:p>
            <a:r>
              <a:rPr lang="en-US" sz="2800" dirty="0" smtClean="0"/>
              <a:t>¿</a:t>
            </a:r>
            <a:r>
              <a:rPr lang="en-US" sz="2800" dirty="0" err="1"/>
              <a:t>Cómo</a:t>
            </a:r>
            <a:r>
              <a:rPr lang="en-US" sz="2800" dirty="0"/>
              <a:t> se </a:t>
            </a:r>
            <a:r>
              <a:rPr lang="en-US" sz="2800" dirty="0" err="1"/>
              <a:t>puede</a:t>
            </a:r>
            <a:r>
              <a:rPr lang="en-US" sz="2800" dirty="0"/>
              <a:t> </a:t>
            </a:r>
            <a:r>
              <a:rPr lang="en-US" sz="2800" dirty="0" err="1"/>
              <a:t>desarrollar</a:t>
            </a:r>
            <a:r>
              <a:rPr lang="en-US" sz="2800" dirty="0"/>
              <a:t> </a:t>
            </a:r>
            <a:r>
              <a:rPr lang="en-US" sz="2800" dirty="0" err="1"/>
              <a:t>una</a:t>
            </a:r>
            <a:r>
              <a:rPr lang="en-US" sz="2800" dirty="0"/>
              <a:t> </a:t>
            </a:r>
            <a:r>
              <a:rPr lang="en-US" sz="2800" dirty="0" err="1"/>
              <a:t>cultura</a:t>
            </a:r>
            <a:r>
              <a:rPr lang="en-US" sz="2800" dirty="0"/>
              <a:t> </a:t>
            </a:r>
            <a:r>
              <a:rPr lang="en-US" sz="2800" dirty="0" err="1"/>
              <a:t>organizacional</a:t>
            </a:r>
            <a:r>
              <a:rPr lang="en-US" sz="2800" dirty="0"/>
              <a:t> </a:t>
            </a:r>
            <a:r>
              <a:rPr lang="en-US" sz="2800" dirty="0" err="1"/>
              <a:t>efectiva</a:t>
            </a:r>
            <a:r>
              <a:rPr lang="en-US" sz="2800" dirty="0"/>
              <a:t> para un </a:t>
            </a:r>
            <a:r>
              <a:rPr lang="en-US" sz="2800" dirty="0" err="1"/>
              <a:t>laboratorio</a:t>
            </a:r>
            <a:r>
              <a:rPr lang="en-US" sz="2800" dirty="0"/>
              <a:t> de I + D</a:t>
            </a:r>
            <a:r>
              <a:rPr lang="en-US" sz="2800" dirty="0" smtClean="0"/>
              <a:t>?</a:t>
            </a:r>
          </a:p>
          <a:p>
            <a:r>
              <a:rPr lang="en-US" sz="2800" dirty="0" smtClean="0"/>
              <a:t>¿A </a:t>
            </a:r>
            <a:r>
              <a:rPr lang="en-US" sz="2800" dirty="0" err="1" smtClean="0"/>
              <a:t>qu</a:t>
            </a:r>
            <a:r>
              <a:rPr lang="es-ES" sz="2800" dirty="0" smtClean="0"/>
              <a:t>é cultura organizacional estamos acostumbrados? Y qué pasa en mi empresa?</a:t>
            </a:r>
            <a:endParaRPr lang="en-US" sz="2800" dirty="0" smtClean="0"/>
          </a:p>
          <a:p>
            <a:endParaRPr lang="en-US" sz="2800" dirty="0"/>
          </a:p>
        </p:txBody>
      </p:sp>
      <p:sp>
        <p:nvSpPr>
          <p:cNvPr id="4" name="CuadroTexto 3"/>
          <p:cNvSpPr txBox="1"/>
          <p:nvPr/>
        </p:nvSpPr>
        <p:spPr>
          <a:xfrm>
            <a:off x="1077686" y="4147457"/>
            <a:ext cx="3524619" cy="523220"/>
          </a:xfrm>
          <a:prstGeom prst="rect">
            <a:avLst/>
          </a:prstGeom>
          <a:noFill/>
        </p:spPr>
        <p:txBody>
          <a:bodyPr wrap="none" rtlCol="0">
            <a:spAutoFit/>
          </a:bodyPr>
          <a:lstStyle/>
          <a:p>
            <a:r>
              <a:rPr lang="en-US" sz="2800" dirty="0" smtClean="0">
                <a:hlinkClick r:id="rId3"/>
              </a:rPr>
              <a:t>Ejemplo en Yahoo Labs</a:t>
            </a:r>
            <a:endParaRPr lang="en-US" sz="2800" dirty="0"/>
          </a:p>
        </p:txBody>
      </p:sp>
    </p:spTree>
    <p:extLst>
      <p:ext uri="{BB962C8B-B14F-4D97-AF65-F5344CB8AC3E}">
        <p14:creationId xmlns:p14="http://schemas.microsoft.com/office/powerpoint/2010/main" val="44434774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57</a:t>
            </a:fld>
            <a:endParaRPr lang="en-US" sz="1600" dirty="0"/>
          </a:p>
        </p:txBody>
      </p:sp>
      <p:sp>
        <p:nvSpPr>
          <p:cNvPr id="6" name="Título 1"/>
          <p:cNvSpPr txBox="1">
            <a:spLocks/>
          </p:cNvSpPr>
          <p:nvPr/>
        </p:nvSpPr>
        <p:spPr>
          <a:xfrm>
            <a:off x="770401" y="698268"/>
            <a:ext cx="10659600"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External Innovation</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800" b="1" dirty="0" smtClean="0"/>
              <a:t> Para la </a:t>
            </a:r>
            <a:r>
              <a:rPr lang="en-US" sz="2800" b="1" dirty="0" err="1" smtClean="0"/>
              <a:t>siguiente</a:t>
            </a:r>
            <a:r>
              <a:rPr lang="en-US" sz="2800" b="1" dirty="0" smtClean="0"/>
              <a:t> </a:t>
            </a:r>
            <a:r>
              <a:rPr lang="en-US" sz="2800" b="1" dirty="0" err="1" smtClean="0"/>
              <a:t>clase</a:t>
            </a:r>
            <a:r>
              <a:rPr lang="en-US" sz="2800" b="1" dirty="0" smtClean="0"/>
              <a:t>:</a:t>
            </a:r>
          </a:p>
          <a:p>
            <a:pPr>
              <a:spcBef>
                <a:spcPts val="600"/>
              </a:spcBef>
              <a:spcAft>
                <a:spcPts val="600"/>
              </a:spcAft>
              <a:buClr>
                <a:schemeClr val="tx1"/>
              </a:buClr>
              <a:buFont typeface="Arial" charset="0"/>
              <a:buChar char="•"/>
            </a:pPr>
            <a:endParaRPr lang="en-US" sz="2800" b="1" dirty="0" smtClean="0"/>
          </a:p>
          <a:p>
            <a:pPr>
              <a:spcBef>
                <a:spcPts val="600"/>
              </a:spcBef>
              <a:spcAft>
                <a:spcPts val="600"/>
              </a:spcAft>
              <a:buClr>
                <a:schemeClr val="tx1"/>
              </a:buClr>
              <a:buFont typeface="Arial" charset="0"/>
              <a:buChar char="•"/>
            </a:pPr>
            <a:r>
              <a:rPr lang="en-US" sz="2800" b="1" dirty="0"/>
              <a:t> </a:t>
            </a:r>
            <a:r>
              <a:rPr lang="en-US" sz="2800" dirty="0" err="1" smtClean="0"/>
              <a:t>Mirar</a:t>
            </a:r>
            <a:r>
              <a:rPr lang="en-US" sz="2800" dirty="0" smtClean="0"/>
              <a:t> </a:t>
            </a:r>
            <a:r>
              <a:rPr lang="en-US" sz="2800" dirty="0" err="1" smtClean="0"/>
              <a:t>esta</a:t>
            </a:r>
            <a:r>
              <a:rPr lang="en-US" sz="2800" dirty="0" smtClean="0"/>
              <a:t> TED Talk y en un par de p</a:t>
            </a:r>
            <a:r>
              <a:rPr lang="es-ES" sz="2800" dirty="0" err="1" smtClean="0"/>
              <a:t>árrafos</a:t>
            </a:r>
            <a:r>
              <a:rPr lang="es-ES" sz="2800" dirty="0" smtClean="0"/>
              <a:t> (para compartirlo en clase) escribir su opinión</a:t>
            </a:r>
          </a:p>
          <a:p>
            <a:pPr>
              <a:spcBef>
                <a:spcPts val="600"/>
              </a:spcBef>
              <a:spcAft>
                <a:spcPts val="600"/>
              </a:spcAft>
              <a:buClr>
                <a:schemeClr val="tx1"/>
              </a:buClr>
              <a:buFont typeface="Arial" charset="0"/>
              <a:buChar char="•"/>
            </a:pPr>
            <a:r>
              <a:rPr lang="es-ES" sz="2800" dirty="0">
                <a:hlinkClick r:id="rId3"/>
              </a:rPr>
              <a:t>https://www.youtube.com/watch?v=XC31N9KbOEs</a:t>
            </a:r>
            <a:endParaRPr lang="es-ES" sz="2800" b="1" dirty="0"/>
          </a:p>
          <a:p>
            <a:pPr>
              <a:spcBef>
                <a:spcPts val="600"/>
              </a:spcBef>
              <a:spcAft>
                <a:spcPts val="600"/>
              </a:spcAft>
              <a:buClr>
                <a:schemeClr val="tx1"/>
              </a:buClr>
              <a:buFont typeface="Arial" charset="0"/>
              <a:buChar char="•"/>
            </a:pPr>
            <a:endParaRPr lang="en-US" sz="2800" b="1" dirty="0"/>
          </a:p>
        </p:txBody>
      </p:sp>
    </p:spTree>
    <p:extLst>
      <p:ext uri="{BB962C8B-B14F-4D97-AF65-F5344CB8AC3E}">
        <p14:creationId xmlns:p14="http://schemas.microsoft.com/office/powerpoint/2010/main" val="208701766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58</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649226771"/>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solidFill>
                            <a:srgbClr val="FF0000"/>
                          </a:solidFill>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50153417"/>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Arial" charset="0"/>
              </a:rPr>
              <a:t>Creación de una organización de I + D productiva y eficaz</a:t>
            </a:r>
            <a:endParaRPr lang="es-ES_tradnl" sz="4400" dirty="0">
              <a:solidFill>
                <a:schemeClr val="tx1"/>
              </a:solidFill>
              <a:latin typeface="Arial" charset="0"/>
            </a:endParaRPr>
          </a:p>
        </p:txBody>
      </p:sp>
    </p:spTree>
    <p:extLst>
      <p:ext uri="{BB962C8B-B14F-4D97-AF65-F5344CB8AC3E}">
        <p14:creationId xmlns:p14="http://schemas.microsoft.com/office/powerpoint/2010/main" val="11696678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6</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660126949"/>
              </p:ext>
            </p:extLst>
          </p:nvPr>
        </p:nvGraphicFramePr>
        <p:xfrm>
          <a:off x="3159673" y="2699385"/>
          <a:ext cx="5310995" cy="2270760"/>
        </p:xfrm>
        <a:graphic>
          <a:graphicData uri="http://schemas.openxmlformats.org/drawingml/2006/table">
            <a:tbl>
              <a:tblPr/>
              <a:tblGrid>
                <a:gridCol w="2351307"/>
                <a:gridCol w="1512730"/>
                <a:gridCol w="1446958"/>
              </a:tblGrid>
              <a:tr h="203200">
                <a:tc>
                  <a:txBody>
                    <a:bodyPr/>
                    <a:lstStyle/>
                    <a:p>
                      <a:pPr algn="l" fontAlgn="b"/>
                      <a:endParaRPr lang="es-ES_tradnl" sz="24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Prueba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Proyecto</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1" i="0" u="none" strike="noStrike">
                          <a:solidFill>
                            <a:srgbClr val="000000"/>
                          </a:solidFill>
                          <a:effectLst/>
                          <a:latin typeface="Calibri" charset="0"/>
                        </a:rPr>
                        <a:t>Actuación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mr-IN" sz="2400" b="0" i="0" u="none" strike="noStrike" dirty="0" err="1">
                          <a:solidFill>
                            <a:srgbClr val="000000"/>
                          </a:solidFill>
                          <a:effectLst/>
                          <a:latin typeface="Calibri" charset="0"/>
                        </a:rPr>
                        <a:t>n</a:t>
                      </a:r>
                      <a:r>
                        <a:rPr lang="mr-IN" sz="2400" b="0" i="0" u="none" strike="noStrike" dirty="0">
                          <a:solidFill>
                            <a:srgbClr val="000000"/>
                          </a:solidFill>
                          <a:effectLst/>
                          <a:latin typeface="Calibri" charset="0"/>
                        </a:rPr>
                        <a:t>/</a:t>
                      </a:r>
                      <a:r>
                        <a:rPr lang="mr-IN" sz="2400" b="0" i="0" u="none" strike="noStrike" dirty="0" err="1">
                          <a:solidFill>
                            <a:srgbClr val="000000"/>
                          </a:solidFill>
                          <a:effectLst/>
                          <a:latin typeface="Calibri" charset="0"/>
                        </a:rPr>
                        <a:t>a</a:t>
                      </a:r>
                      <a:endParaRPr lang="mr-IN"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244739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60</a:t>
            </a:fld>
            <a:endParaRPr lang="en-US" sz="1600" dirty="0"/>
          </a:p>
        </p:txBody>
      </p:sp>
      <p:sp>
        <p:nvSpPr>
          <p:cNvPr id="6" name="Título 1"/>
          <p:cNvSpPr txBox="1">
            <a:spLocks/>
          </p:cNvSpPr>
          <p:nvPr/>
        </p:nvSpPr>
        <p:spPr>
          <a:xfrm>
            <a:off x="939339" y="886108"/>
            <a:ext cx="10490661" cy="75884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Introducción</a:t>
            </a:r>
            <a:endParaRPr lang="en-US" sz="4000" dirty="0"/>
          </a:p>
        </p:txBody>
      </p:sp>
      <p:sp>
        <p:nvSpPr>
          <p:cNvPr id="5" name="Marcador de contenido 3"/>
          <p:cNvSpPr txBox="1">
            <a:spLocks/>
          </p:cNvSpPr>
          <p:nvPr/>
        </p:nvSpPr>
        <p:spPr>
          <a:xfrm>
            <a:off x="613800" y="2269671"/>
            <a:ext cx="10972800" cy="288101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a:t>
            </a:r>
            <a:r>
              <a:rPr lang="es-ES_tradnl" sz="2400" b="1" dirty="0"/>
              <a:t>productividad</a:t>
            </a:r>
            <a:r>
              <a:rPr lang="es-ES_tradnl" sz="2400" dirty="0"/>
              <a:t> de una operación industrial generalmente incluye la cantidad de su producción y su calidad. </a:t>
            </a:r>
            <a:endParaRPr lang="es-ES_tradnl" sz="2400" dirty="0" smtClean="0"/>
          </a:p>
          <a:p>
            <a:pPr>
              <a:spcBef>
                <a:spcPts val="600"/>
              </a:spcBef>
              <a:spcAft>
                <a:spcPts val="600"/>
              </a:spcAft>
              <a:buClr>
                <a:schemeClr val="tx1"/>
              </a:buClr>
              <a:buFont typeface="Arial" charset="0"/>
              <a:buChar char="•"/>
            </a:pPr>
            <a:r>
              <a:rPr lang="es-ES_tradnl" sz="2400" dirty="0" smtClean="0"/>
              <a:t>Sin </a:t>
            </a:r>
            <a:r>
              <a:rPr lang="es-ES_tradnl" sz="2400" dirty="0"/>
              <a:t>embargo, en una </a:t>
            </a:r>
            <a:r>
              <a:rPr lang="es-ES_tradnl" sz="2400" b="1" dirty="0"/>
              <a:t>organización de investigación y desarrollo</a:t>
            </a:r>
            <a:r>
              <a:rPr lang="es-ES_tradnl" sz="2400" dirty="0"/>
              <a:t>, muchas unidades de producción son de naturaleza intangible y subjetiva.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productividad también debe relacionarse con los objetivos y metas de la organización. En consecuencia, para enfocarse de manera integral en la productividad de I + D, se propone el concepto de "</a:t>
            </a:r>
            <a:r>
              <a:rPr lang="es-ES_tradnl" sz="2400" i="1" dirty="0"/>
              <a:t>efectividad de la organización</a:t>
            </a:r>
            <a:r>
              <a:rPr lang="es-ES_tradnl" sz="2400" dirty="0"/>
              <a:t>".</a:t>
            </a:r>
            <a:endParaRPr lang="es-ES_tradnl" sz="2400" dirty="0"/>
          </a:p>
        </p:txBody>
      </p:sp>
    </p:spTree>
    <p:extLst>
      <p:ext uri="{BB962C8B-B14F-4D97-AF65-F5344CB8AC3E}">
        <p14:creationId xmlns:p14="http://schemas.microsoft.com/office/powerpoint/2010/main" val="63978257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61</a:t>
            </a:fld>
            <a:endParaRPr lang="en-US" sz="1600" dirty="0"/>
          </a:p>
        </p:txBody>
      </p:sp>
      <p:sp>
        <p:nvSpPr>
          <p:cNvPr id="6" name="Título 1"/>
          <p:cNvSpPr txBox="1">
            <a:spLocks/>
          </p:cNvSpPr>
          <p:nvPr/>
        </p:nvSpPr>
        <p:spPr>
          <a:xfrm>
            <a:off x="770401" y="718458"/>
            <a:ext cx="10659600" cy="92649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644949"/>
            <a:ext cx="10972800" cy="350573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efectividad de la organización es un vector que incluye productos cuantificables y no cuantificables y refleja la calidad y la relación de los productos con objetivos y metas generales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efectividad de la organización tiene una correspondencia de uno a uno con el concepto general de productividad, pero también incluye elementos que no siempre se incluyen en la productividad, por ejemplo, calidad y utilidad (es decir, relevancia para los objetivos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Usando </a:t>
            </a:r>
            <a:r>
              <a:rPr lang="es-ES_tradnl" sz="2400" dirty="0"/>
              <a:t>esta definición, si una organización es muy efectiva, es muy productiva, y si no es muy efectiva, entonces no es muy productiva. </a:t>
            </a:r>
            <a:endParaRPr lang="es-ES_tradnl" sz="2400" dirty="0" smtClean="0"/>
          </a:p>
          <a:p>
            <a:pPr>
              <a:spcBef>
                <a:spcPts val="600"/>
              </a:spcBef>
              <a:spcAft>
                <a:spcPts val="600"/>
              </a:spcAft>
              <a:buClr>
                <a:schemeClr val="tx1"/>
              </a:buClr>
              <a:buFont typeface="Arial" charset="0"/>
              <a:buChar char="•"/>
            </a:pPr>
            <a:r>
              <a:rPr lang="es-ES_tradnl" sz="2400" dirty="0" smtClean="0"/>
              <a:t>Una </a:t>
            </a:r>
            <a:r>
              <a:rPr lang="es-ES_tradnl" sz="2400" dirty="0"/>
              <a:t>organización no solo debe ser productiva, sino que debe ser viable durante un período de tiempo considerable. Esto a su vez requiere que los miembros estén satisfechos con la organización.</a:t>
            </a:r>
            <a:endParaRPr lang="es-ES_tradnl" sz="2400" dirty="0"/>
          </a:p>
        </p:txBody>
      </p:sp>
    </p:spTree>
    <p:extLst>
      <p:ext uri="{BB962C8B-B14F-4D97-AF65-F5344CB8AC3E}">
        <p14:creationId xmlns:p14="http://schemas.microsoft.com/office/powerpoint/2010/main" val="927126953"/>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62</a:t>
            </a:fld>
            <a:endParaRPr lang="en-US" sz="1600" dirty="0"/>
          </a:p>
        </p:txBody>
      </p:sp>
      <p:sp>
        <p:nvSpPr>
          <p:cNvPr id="6" name="Título 1"/>
          <p:cNvSpPr txBox="1">
            <a:spLocks/>
          </p:cNvSpPr>
          <p:nvPr/>
        </p:nvSpPr>
        <p:spPr>
          <a:xfrm>
            <a:off x="770401" y="718457"/>
            <a:ext cx="4193485" cy="114299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912353"/>
            <a:ext cx="4595014" cy="350573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La efectividad puede ser determinada por una serie de criterios diferentes. La </a:t>
            </a:r>
            <a:r>
              <a:rPr lang="es-ES_tradnl" sz="2200" dirty="0" smtClean="0"/>
              <a:t>Tabla enumera </a:t>
            </a:r>
            <a:r>
              <a:rPr lang="es-ES_tradnl" sz="2200" dirty="0"/>
              <a:t>algunos criterios que pueden usarse; </a:t>
            </a:r>
            <a:r>
              <a:rPr lang="es-ES_tradnl" sz="2200" dirty="0" smtClean="0"/>
              <a:t>pueden existir otros. Hasta </a:t>
            </a:r>
            <a:r>
              <a:rPr lang="es-ES_tradnl" sz="2200" dirty="0"/>
              <a:t>cierto punto, el tipo de organización de I + D determinará los criterios. </a:t>
            </a:r>
            <a:endParaRPr lang="es-ES_tradnl" sz="2200" dirty="0" smtClean="0"/>
          </a:p>
          <a:p>
            <a:pPr>
              <a:spcBef>
                <a:spcPts val="600"/>
              </a:spcBef>
              <a:spcAft>
                <a:spcPts val="600"/>
              </a:spcAft>
              <a:buClr>
                <a:schemeClr val="tx1"/>
              </a:buClr>
              <a:buFont typeface="Arial" charset="0"/>
              <a:buChar char="•"/>
            </a:pPr>
            <a:r>
              <a:rPr lang="es-ES_tradnl" sz="2200" dirty="0" smtClean="0"/>
              <a:t>Los </a:t>
            </a:r>
            <a:r>
              <a:rPr lang="es-ES_tradnl" sz="2200" dirty="0"/>
              <a:t>criterios enumerados en la Tabla </a:t>
            </a:r>
            <a:r>
              <a:rPr lang="es-ES_tradnl" sz="2200" dirty="0" smtClean="0"/>
              <a:t>son </a:t>
            </a:r>
            <a:r>
              <a:rPr lang="es-ES_tradnl" sz="2200" dirty="0"/>
              <a:t>evidentes por sí mismos, pero se necesitan algunos comentarios sobre la congruencia de los objetivos individuales y organizacionales y el uso de las ganancias como criterio.</a:t>
            </a:r>
            <a:endParaRPr lang="es-ES_tradnl" sz="2200" dirty="0"/>
          </a:p>
        </p:txBody>
      </p:sp>
      <p:pic>
        <p:nvPicPr>
          <p:cNvPr id="3" name="Imagen 2"/>
          <p:cNvPicPr>
            <a:picLocks noChangeAspect="1"/>
          </p:cNvPicPr>
          <p:nvPr/>
        </p:nvPicPr>
        <p:blipFill>
          <a:blip r:embed="rId3"/>
          <a:stretch>
            <a:fillRect/>
          </a:stretch>
        </p:blipFill>
        <p:spPr>
          <a:xfrm>
            <a:off x="5208814" y="456293"/>
            <a:ext cx="6629400" cy="5651500"/>
          </a:xfrm>
          <a:prstGeom prst="rect">
            <a:avLst/>
          </a:prstGeom>
        </p:spPr>
      </p:pic>
    </p:spTree>
    <p:extLst>
      <p:ext uri="{BB962C8B-B14F-4D97-AF65-F5344CB8AC3E}">
        <p14:creationId xmlns:p14="http://schemas.microsoft.com/office/powerpoint/2010/main" val="4351540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63</a:t>
            </a:fld>
            <a:endParaRPr lang="en-US" sz="1600" dirty="0"/>
          </a:p>
        </p:txBody>
      </p:sp>
      <p:sp>
        <p:nvSpPr>
          <p:cNvPr id="6" name="Título 1"/>
          <p:cNvSpPr txBox="1">
            <a:spLocks/>
          </p:cNvSpPr>
          <p:nvPr/>
        </p:nvSpPr>
        <p:spPr>
          <a:xfrm>
            <a:off x="770401" y="718458"/>
            <a:ext cx="10659600" cy="92649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644949"/>
            <a:ext cx="10972800" cy="424966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Primero, considere la congruencia de los objetivos individuales y organizacionales. </a:t>
            </a:r>
            <a:endParaRPr lang="es-ES_tradnl" sz="2400" dirty="0" smtClean="0"/>
          </a:p>
          <a:p>
            <a:pPr>
              <a:spcBef>
                <a:spcPts val="600"/>
              </a:spcBef>
              <a:spcAft>
                <a:spcPts val="600"/>
              </a:spcAft>
              <a:buClr>
                <a:schemeClr val="tx1"/>
              </a:buClr>
              <a:buFont typeface="Arial" charset="0"/>
              <a:buChar char="•"/>
            </a:pPr>
            <a:r>
              <a:rPr lang="es-ES_tradnl" sz="2400" dirty="0" smtClean="0"/>
              <a:t>Si </a:t>
            </a:r>
            <a:r>
              <a:rPr lang="es-ES_tradnl" sz="2400" dirty="0"/>
              <a:t>las actividades de la persona son bastante consistentes con las actividades y los objetivos de la organización, esto resultará en una mejor organización que en la que las personas intentan hacer "lo suyo" y no están realmente preocupadas por lo que sucede </a:t>
            </a:r>
            <a:r>
              <a:rPr lang="es-ES_tradnl" sz="2400" dirty="0" smtClean="0"/>
              <a:t>a la </a:t>
            </a:r>
            <a:r>
              <a:rPr lang="es-ES_tradnl" sz="2400" dirty="0"/>
              <a:t>organización. </a:t>
            </a:r>
            <a:endParaRPr lang="es-ES_tradnl" sz="2400" dirty="0" smtClean="0"/>
          </a:p>
          <a:p>
            <a:pPr>
              <a:spcBef>
                <a:spcPts val="600"/>
              </a:spcBef>
              <a:spcAft>
                <a:spcPts val="600"/>
              </a:spcAft>
              <a:buClr>
                <a:schemeClr val="tx1"/>
              </a:buClr>
              <a:buFont typeface="Arial" charset="0"/>
              <a:buChar char="•"/>
            </a:pPr>
            <a:r>
              <a:rPr lang="es-ES_tradnl" sz="2400" dirty="0" smtClean="0"/>
              <a:t>A </a:t>
            </a:r>
            <a:r>
              <a:rPr lang="es-ES_tradnl" sz="2400" dirty="0"/>
              <a:t>continuación, considere el beneficio. Para una organización orientada a la ganancia, los ingresos o ganancias pueden proporcionar una buena medida de su productividad o efectividad. Sin embargo, para una organización de investigación (o una organización sin fines de lucro), se necesitan otras medidas. Sin embargo, una buena manera de integrar los objetivos individuales y organizacionales es pagar algunas bonificaciones basadas en el rendimiento total de la organización.</a:t>
            </a:r>
            <a:endParaRPr lang="es-ES_tradnl" sz="2400" dirty="0"/>
          </a:p>
        </p:txBody>
      </p:sp>
    </p:spTree>
    <p:extLst>
      <p:ext uri="{BB962C8B-B14F-4D97-AF65-F5344CB8AC3E}">
        <p14:creationId xmlns:p14="http://schemas.microsoft.com/office/powerpoint/2010/main" val="1901302288"/>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64</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International Business Machines </a:t>
            </a:r>
            <a:r>
              <a:rPr lang="es-ES_tradnl" sz="2200" dirty="0" err="1"/>
              <a:t>Corporation</a:t>
            </a:r>
            <a:r>
              <a:rPr lang="es-ES_tradnl" sz="2200" dirty="0"/>
              <a:t> (IBM) es considerado como un líder en su industria por una variedad de razones. De un total de 35,000 laboratorios de investigación en los Estados Unidos, IBM ha establecido "el estándar de oro para convertir la investigación en ganancias corporativas" (</a:t>
            </a:r>
            <a:r>
              <a:rPr lang="es-ES_tradnl" sz="2200" dirty="0" err="1"/>
              <a:t>Feder</a:t>
            </a:r>
            <a:r>
              <a:rPr lang="es-ES_tradnl" sz="2200" dirty="0"/>
              <a:t>, 2001). En el 2000, IBM </a:t>
            </a:r>
            <a:r>
              <a:rPr lang="es-ES_tradnl" sz="2200" dirty="0" err="1" smtClean="0"/>
              <a:t>present</a:t>
            </a:r>
            <a:r>
              <a:rPr lang="es-ES" sz="2200" dirty="0" err="1" smtClean="0"/>
              <a:t>ó</a:t>
            </a:r>
            <a:r>
              <a:rPr lang="es-ES" sz="2200" dirty="0" smtClean="0"/>
              <a:t> </a:t>
            </a:r>
            <a:r>
              <a:rPr lang="es-ES_tradnl" sz="2200" dirty="0" smtClean="0"/>
              <a:t>2.922 </a:t>
            </a:r>
            <a:r>
              <a:rPr lang="es-ES_tradnl" sz="2200" dirty="0"/>
              <a:t>patentes </a:t>
            </a:r>
            <a:r>
              <a:rPr lang="es-ES_tradnl" sz="2200" dirty="0" smtClean="0"/>
              <a:t>en Estados </a:t>
            </a:r>
            <a:r>
              <a:rPr lang="es-ES_tradnl" sz="2200" dirty="0"/>
              <a:t>Unidos, que era un 43 por ciento más que el segundo </a:t>
            </a:r>
            <a:r>
              <a:rPr lang="es-ES_tradnl" sz="2200" dirty="0" smtClean="0"/>
              <a:t>puesto, otorgado a Japón</a:t>
            </a:r>
            <a:r>
              <a:rPr lang="es-ES_tradnl" sz="2200" dirty="0"/>
              <a:t>. </a:t>
            </a:r>
            <a:endParaRPr lang="es-ES_tradnl" sz="2200" dirty="0" smtClean="0"/>
          </a:p>
          <a:p>
            <a:pPr>
              <a:spcBef>
                <a:spcPts val="600"/>
              </a:spcBef>
              <a:spcAft>
                <a:spcPts val="600"/>
              </a:spcAft>
              <a:buClr>
                <a:schemeClr val="tx1"/>
              </a:buClr>
              <a:buFont typeface="Arial" charset="0"/>
              <a:buChar char="•"/>
            </a:pPr>
            <a:r>
              <a:rPr lang="es-ES_tradnl" sz="2200" dirty="0" smtClean="0"/>
              <a:t>A </a:t>
            </a:r>
            <a:r>
              <a:rPr lang="es-ES_tradnl" sz="2200" dirty="0"/>
              <a:t>través de las licencias de patentes, han podido generar $ 1.7 mil millones en tarifas. John </a:t>
            </a:r>
            <a:r>
              <a:rPr lang="es-ES_tradnl" sz="2200" dirty="0" err="1"/>
              <a:t>Seely</a:t>
            </a:r>
            <a:r>
              <a:rPr lang="es-ES_tradnl" sz="2200" dirty="0"/>
              <a:t> Brown, el ex director del Centro de Investigación Palo Alto de Xerox, señaló que IBM es el centro de investigación en el que se comparan otras empresas. IBM invierte fuertemente en investigación y desarrollo, </a:t>
            </a:r>
            <a:r>
              <a:rPr lang="es-ES_tradnl" sz="2200" dirty="0" smtClean="0"/>
              <a:t>y proporciona </a:t>
            </a:r>
            <a:r>
              <a:rPr lang="es-ES_tradnl" sz="2200" dirty="0"/>
              <a:t>innovaciones de nuevos productos para mantenerse por delante de sus competidores. Ellos atribuyen su rentabilidad a la cultura corporativa, específicamente a través del programa de becarios. Ser un </a:t>
            </a:r>
            <a:r>
              <a:rPr lang="es-ES_tradnl" sz="2200" dirty="0" smtClean="0"/>
              <a:t>“becario o </a:t>
            </a:r>
            <a:r>
              <a:rPr lang="es-ES_tradnl" sz="2200" dirty="0" err="1" smtClean="0"/>
              <a:t>fellow</a:t>
            </a:r>
            <a:r>
              <a:rPr lang="es-ES_tradnl" sz="2200" dirty="0" smtClean="0"/>
              <a:t>” </a:t>
            </a:r>
            <a:r>
              <a:rPr lang="es-ES_tradnl" sz="2200" dirty="0"/>
              <a:t>es una posición prestigiosa dentro de la empresa y brinda bonos financieros y libertad para la investigación. </a:t>
            </a:r>
            <a:endParaRPr lang="es-ES_tradnl" sz="2200" dirty="0" smtClean="0"/>
          </a:p>
          <a:p>
            <a:pPr>
              <a:spcBef>
                <a:spcPts val="600"/>
              </a:spcBef>
              <a:spcAft>
                <a:spcPts val="600"/>
              </a:spcAft>
              <a:buClr>
                <a:schemeClr val="tx1"/>
              </a:buClr>
              <a:buFont typeface="Arial" charset="0"/>
              <a:buChar char="•"/>
            </a:pPr>
            <a:r>
              <a:rPr lang="es-ES_tradnl" sz="2200" dirty="0" smtClean="0"/>
              <a:t>IBM </a:t>
            </a:r>
            <a:r>
              <a:rPr lang="es-ES_tradnl" sz="2200" dirty="0"/>
              <a:t>también tiene un don para las relaciones públicas, ayudando a difundir su nombre y ser visto como un pionero tecnológico. La vinculación de las recompensas monetarias con la rentabilidad de la empresa también ha demostrado ser útil para motivar a los empleados.</a:t>
            </a:r>
            <a:endParaRPr lang="es-ES_tradnl" sz="2200" dirty="0"/>
          </a:p>
        </p:txBody>
      </p:sp>
    </p:spTree>
    <p:extLst>
      <p:ext uri="{BB962C8B-B14F-4D97-AF65-F5344CB8AC3E}">
        <p14:creationId xmlns:p14="http://schemas.microsoft.com/office/powerpoint/2010/main" val="1638735116"/>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smtClean="0">
                <a:latin typeface="Arial" charset="0"/>
              </a:rPr>
              <a:t>La </a:t>
            </a:r>
            <a:r>
              <a:rPr lang="es-ES_tradnl" sz="4400" dirty="0" err="1">
                <a:latin typeface="Arial" charset="0"/>
              </a:rPr>
              <a:t>I</a:t>
            </a:r>
            <a:r>
              <a:rPr lang="es-ES_tradnl" sz="4400" dirty="0" err="1" smtClean="0">
                <a:latin typeface="Arial" charset="0"/>
              </a:rPr>
              <a:t>nnovaci</a:t>
            </a:r>
            <a:r>
              <a:rPr lang="es-ES" sz="4400" dirty="0" err="1" smtClean="0">
                <a:latin typeface="Arial" charset="0"/>
              </a:rPr>
              <a:t>ón</a:t>
            </a:r>
            <a:r>
              <a:rPr lang="es-ES" sz="4400" dirty="0" smtClean="0">
                <a:latin typeface="Arial" charset="0"/>
              </a:rPr>
              <a:t> en Organizaciones I+D</a:t>
            </a:r>
            <a:endParaRPr lang="es-ES_tradnl" sz="4400" dirty="0">
              <a:latin typeface="Arial" charset="0"/>
            </a:endParaRPr>
          </a:p>
        </p:txBody>
      </p:sp>
      <p:sp>
        <p:nvSpPr>
          <p:cNvPr id="5" name="CuadroTexto 4"/>
          <p:cNvSpPr txBox="1"/>
          <p:nvPr/>
        </p:nvSpPr>
        <p:spPr>
          <a:xfrm>
            <a:off x="540327" y="5203767"/>
            <a:ext cx="11172305" cy="923330"/>
          </a:xfrm>
          <a:prstGeom prst="rect">
            <a:avLst/>
          </a:prstGeom>
          <a:noFill/>
        </p:spPr>
        <p:txBody>
          <a:bodyPr wrap="square" rtlCol="0">
            <a:spAutoFit/>
          </a:bodyPr>
          <a:lstStyle/>
          <a:p>
            <a:r>
              <a:rPr lang="es-ES" dirty="0" smtClean="0"/>
              <a:t>“</a:t>
            </a:r>
            <a:r>
              <a:rPr lang="mr-IN" dirty="0" smtClean="0"/>
              <a:t>…</a:t>
            </a:r>
            <a:r>
              <a:rPr lang="en-US" dirty="0" smtClean="0"/>
              <a:t>innovation </a:t>
            </a:r>
            <a:r>
              <a:rPr lang="en-US" dirty="0"/>
              <a:t>is a process performed by </a:t>
            </a:r>
            <a:r>
              <a:rPr lang="en-US" dirty="0" smtClean="0"/>
              <a:t>people, not </a:t>
            </a:r>
            <a:r>
              <a:rPr lang="en-US" dirty="0"/>
              <a:t>by organizations</a:t>
            </a:r>
            <a:r>
              <a:rPr lang="en-US" dirty="0" smtClean="0"/>
              <a:t>."</a:t>
            </a:r>
          </a:p>
          <a:p>
            <a:r>
              <a:rPr lang="en-US" dirty="0" smtClean="0"/>
              <a:t>Eugene </a:t>
            </a:r>
            <a:r>
              <a:rPr lang="en-US" dirty="0"/>
              <a:t>Fitzgerald, Andreas </a:t>
            </a:r>
            <a:r>
              <a:rPr lang="en-US" dirty="0" err="1"/>
              <a:t>Wankerl</a:t>
            </a:r>
            <a:r>
              <a:rPr lang="en-US" dirty="0"/>
              <a:t>, Carl Schramm - Inside Real </a:t>
            </a:r>
            <a:r>
              <a:rPr lang="en-US" dirty="0" smtClean="0"/>
              <a:t>Innovation. How </a:t>
            </a:r>
            <a:r>
              <a:rPr lang="en-US" dirty="0"/>
              <a:t>the Right Approach Can Move Ideas from R&amp;D to Market - And Get the Economy Moving-World Scientific Publishing </a:t>
            </a:r>
            <a:r>
              <a:rPr lang="en-US" dirty="0" smtClean="0"/>
              <a:t>Company</a:t>
            </a:r>
            <a:endParaRPr lang="en-US" dirty="0"/>
          </a:p>
        </p:txBody>
      </p:sp>
    </p:spTree>
    <p:extLst>
      <p:ext uri="{BB962C8B-B14F-4D97-AF65-F5344CB8AC3E}">
        <p14:creationId xmlns:p14="http://schemas.microsoft.com/office/powerpoint/2010/main" val="1168478582"/>
      </p:ext>
    </p:extLst>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66</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3" name="CuadroTexto 2"/>
          <p:cNvSpPr txBox="1"/>
          <p:nvPr/>
        </p:nvSpPr>
        <p:spPr>
          <a:xfrm>
            <a:off x="770400" y="1342530"/>
            <a:ext cx="7442575" cy="4939814"/>
          </a:xfrm>
          <a:prstGeom prst="rect">
            <a:avLst/>
          </a:prstGeom>
          <a:noFill/>
        </p:spPr>
        <p:txBody>
          <a:bodyPr wrap="square" rtlCol="0">
            <a:spAutoFit/>
          </a:bodyPr>
          <a:lstStyle/>
          <a:p>
            <a:pPr marL="342900" indent="-342900">
              <a:buFont typeface="Arial" charset="0"/>
              <a:buChar char="•"/>
            </a:pPr>
            <a:r>
              <a:rPr lang="en-US" sz="2100" dirty="0"/>
              <a:t>La </a:t>
            </a:r>
            <a:r>
              <a:rPr lang="en-US" sz="2100" dirty="0" err="1"/>
              <a:t>innovación</a:t>
            </a:r>
            <a:r>
              <a:rPr lang="en-US" sz="2100" dirty="0"/>
              <a:t> </a:t>
            </a:r>
            <a:r>
              <a:rPr lang="en-US" sz="2100" dirty="0" err="1"/>
              <a:t>tecnológica</a:t>
            </a:r>
            <a:r>
              <a:rPr lang="en-US" sz="2100" dirty="0"/>
              <a:t> </a:t>
            </a:r>
            <a:r>
              <a:rPr lang="en-US" sz="2100" dirty="0" err="1" smtClean="0"/>
              <a:t>es</a:t>
            </a:r>
            <a:r>
              <a:rPr lang="en-US" sz="2100" dirty="0" smtClean="0"/>
              <a:t> </a:t>
            </a:r>
            <a:r>
              <a:rPr lang="en-US" sz="2100" dirty="0"/>
              <a:t>la principal </a:t>
            </a:r>
            <a:r>
              <a:rPr lang="en-US" sz="2100" dirty="0" err="1"/>
              <a:t>fuerza</a:t>
            </a:r>
            <a:r>
              <a:rPr lang="en-US" sz="2100" dirty="0"/>
              <a:t> de </a:t>
            </a:r>
            <a:r>
              <a:rPr lang="en-US" sz="2100" dirty="0" err="1"/>
              <a:t>cambio</a:t>
            </a:r>
            <a:r>
              <a:rPr lang="en-US" sz="2100" dirty="0"/>
              <a:t> en la </a:t>
            </a:r>
            <a:r>
              <a:rPr lang="en-US" sz="2100" dirty="0" err="1"/>
              <a:t>sociedad</a:t>
            </a:r>
            <a:r>
              <a:rPr lang="en-US" sz="2100" dirty="0"/>
              <a:t> </a:t>
            </a:r>
            <a:r>
              <a:rPr lang="en-US" sz="2100" dirty="0" err="1"/>
              <a:t>moderna</a:t>
            </a:r>
            <a:r>
              <a:rPr lang="en-US" sz="2100" dirty="0"/>
              <a:t>, </a:t>
            </a:r>
            <a:r>
              <a:rPr lang="en-US" sz="2100" dirty="0" err="1"/>
              <a:t>una</a:t>
            </a:r>
            <a:r>
              <a:rPr lang="en-US" sz="2100" dirty="0"/>
              <a:t> </a:t>
            </a:r>
            <a:r>
              <a:rPr lang="en-US" sz="2100" dirty="0" err="1"/>
              <a:t>fuerza</a:t>
            </a:r>
            <a:r>
              <a:rPr lang="en-US" sz="2100" dirty="0"/>
              <a:t> de </a:t>
            </a:r>
            <a:r>
              <a:rPr lang="en-US" sz="2100" dirty="0" err="1"/>
              <a:t>conocimiento</a:t>
            </a:r>
            <a:r>
              <a:rPr lang="en-US" sz="2100" dirty="0"/>
              <a:t>. Hay dos </a:t>
            </a:r>
            <a:r>
              <a:rPr lang="en-US" sz="2100" dirty="0" err="1"/>
              <a:t>cuestiones</a:t>
            </a:r>
            <a:r>
              <a:rPr lang="en-US" sz="2100" dirty="0"/>
              <a:t> </a:t>
            </a:r>
            <a:r>
              <a:rPr lang="en-US" sz="2100" dirty="0" err="1"/>
              <a:t>básicas</a:t>
            </a:r>
            <a:r>
              <a:rPr lang="en-US" sz="2100" dirty="0"/>
              <a:t> </a:t>
            </a:r>
            <a:r>
              <a:rPr lang="en-US" sz="2100" dirty="0" err="1"/>
              <a:t>sobre</a:t>
            </a:r>
            <a:r>
              <a:rPr lang="en-US" sz="2100" dirty="0"/>
              <a:t> el </a:t>
            </a:r>
            <a:r>
              <a:rPr lang="en-US" sz="2100" dirty="0" err="1"/>
              <a:t>conocimiento</a:t>
            </a:r>
            <a:r>
              <a:rPr lang="en-US" sz="2100" dirty="0"/>
              <a:t>: (1) </a:t>
            </a:r>
            <a:r>
              <a:rPr lang="en-US" sz="2100" dirty="0" err="1"/>
              <a:t>crear</a:t>
            </a:r>
            <a:r>
              <a:rPr lang="en-US" sz="2100" dirty="0"/>
              <a:t> </a:t>
            </a:r>
            <a:r>
              <a:rPr lang="en-US" sz="2100" dirty="0" err="1"/>
              <a:t>conocimiento</a:t>
            </a:r>
            <a:r>
              <a:rPr lang="en-US" sz="2100" dirty="0"/>
              <a:t> y (2) </a:t>
            </a:r>
            <a:r>
              <a:rPr lang="en-US" sz="2100" dirty="0" err="1"/>
              <a:t>aplicar</a:t>
            </a:r>
            <a:r>
              <a:rPr lang="en-US" sz="2100" dirty="0"/>
              <a:t> </a:t>
            </a:r>
            <a:r>
              <a:rPr lang="en-US" sz="2100" dirty="0" err="1"/>
              <a:t>conocimiento</a:t>
            </a:r>
            <a:r>
              <a:rPr lang="en-US" sz="2100" dirty="0"/>
              <a:t>. El primero </a:t>
            </a:r>
            <a:r>
              <a:rPr lang="en-US" sz="2100" dirty="0" err="1"/>
              <a:t>es</a:t>
            </a:r>
            <a:r>
              <a:rPr lang="en-US" sz="2100" dirty="0"/>
              <a:t> el </a:t>
            </a:r>
            <a:r>
              <a:rPr lang="en-US" sz="2100" dirty="0" err="1"/>
              <a:t>dominio</a:t>
            </a:r>
            <a:r>
              <a:rPr lang="en-US" sz="2100" dirty="0"/>
              <a:t> de la </a:t>
            </a:r>
            <a:r>
              <a:rPr lang="en-US" sz="2100" dirty="0" err="1"/>
              <a:t>ciencia</a:t>
            </a:r>
            <a:r>
              <a:rPr lang="en-US" sz="2100" dirty="0"/>
              <a:t> y el </a:t>
            </a:r>
            <a:r>
              <a:rPr lang="en-US" sz="2100" dirty="0" err="1"/>
              <a:t>segundo</a:t>
            </a:r>
            <a:r>
              <a:rPr lang="en-US" sz="2100" dirty="0"/>
              <a:t> </a:t>
            </a:r>
            <a:r>
              <a:rPr lang="en-US" sz="2100" dirty="0" err="1"/>
              <a:t>es</a:t>
            </a:r>
            <a:r>
              <a:rPr lang="en-US" sz="2100" dirty="0"/>
              <a:t> el </a:t>
            </a:r>
            <a:r>
              <a:rPr lang="en-US" sz="2100" dirty="0" err="1"/>
              <a:t>dominio</a:t>
            </a:r>
            <a:r>
              <a:rPr lang="en-US" sz="2100" dirty="0"/>
              <a:t> de la </a:t>
            </a:r>
            <a:r>
              <a:rPr lang="en-US" sz="2100" dirty="0" err="1"/>
              <a:t>tecnología</a:t>
            </a:r>
            <a:r>
              <a:rPr lang="en-US" sz="2100" dirty="0"/>
              <a:t>. </a:t>
            </a:r>
            <a:endParaRPr lang="en-US" sz="2100" dirty="0" smtClean="0"/>
          </a:p>
          <a:p>
            <a:pPr marL="342900" indent="-342900">
              <a:buFont typeface="Arial" charset="0"/>
              <a:buChar char="•"/>
            </a:pPr>
            <a:r>
              <a:rPr lang="en-US" sz="2100" dirty="0" smtClean="0"/>
              <a:t>En </a:t>
            </a:r>
            <a:r>
              <a:rPr lang="en-US" sz="2100" dirty="0" err="1" smtClean="0"/>
              <a:t>cuanto</a:t>
            </a:r>
            <a:r>
              <a:rPr lang="en-US" sz="2100" dirty="0" smtClean="0"/>
              <a:t> a la </a:t>
            </a:r>
            <a:r>
              <a:rPr lang="en-US" sz="2100" dirty="0" err="1" smtClean="0"/>
              <a:t>technolog</a:t>
            </a:r>
            <a:r>
              <a:rPr lang="es-ES" sz="2100" dirty="0" err="1" smtClean="0"/>
              <a:t>ía</a:t>
            </a:r>
            <a:r>
              <a:rPr lang="en-US" sz="2100" dirty="0" smtClean="0"/>
              <a:t> </a:t>
            </a:r>
            <a:r>
              <a:rPr lang="en-US" sz="2100" dirty="0"/>
              <a:t>hay </a:t>
            </a:r>
            <a:r>
              <a:rPr lang="en-US" sz="2100" dirty="0" err="1"/>
              <a:t>una</a:t>
            </a:r>
            <a:r>
              <a:rPr lang="en-US" sz="2100" dirty="0"/>
              <a:t> </a:t>
            </a:r>
            <a:r>
              <a:rPr lang="en-US" sz="2100" dirty="0" err="1"/>
              <a:t>diferencia</a:t>
            </a:r>
            <a:r>
              <a:rPr lang="en-US" sz="2100" dirty="0"/>
              <a:t> entre </a:t>
            </a:r>
            <a:r>
              <a:rPr lang="en-US" sz="2100" i="1" dirty="0" err="1"/>
              <a:t>tecnología</a:t>
            </a:r>
            <a:r>
              <a:rPr lang="en-US" sz="2100" dirty="0"/>
              <a:t> y </a:t>
            </a:r>
            <a:r>
              <a:rPr lang="en-US" sz="2100" i="1" dirty="0" err="1"/>
              <a:t>tecnología</a:t>
            </a:r>
            <a:r>
              <a:rPr lang="en-US" sz="2100" i="1" dirty="0"/>
              <a:t> </a:t>
            </a:r>
            <a:r>
              <a:rPr lang="en-US" sz="2100" i="1" dirty="0" err="1"/>
              <a:t>científica</a:t>
            </a:r>
            <a:r>
              <a:rPr lang="en-US" sz="2100" dirty="0"/>
              <a:t>. El </a:t>
            </a:r>
            <a:r>
              <a:rPr lang="en-US" sz="2100" dirty="0" err="1"/>
              <a:t>mundo</a:t>
            </a:r>
            <a:r>
              <a:rPr lang="en-US" sz="2100" dirty="0"/>
              <a:t> ha </a:t>
            </a:r>
            <a:r>
              <a:rPr lang="en-US" sz="2100" dirty="0" err="1"/>
              <a:t>tenido</a:t>
            </a:r>
            <a:r>
              <a:rPr lang="en-US" sz="2100" dirty="0"/>
              <a:t> </a:t>
            </a:r>
            <a:r>
              <a:rPr lang="en-US" sz="2100" dirty="0" err="1"/>
              <a:t>tecnología</a:t>
            </a:r>
            <a:r>
              <a:rPr lang="en-US" sz="2100" dirty="0"/>
              <a:t> </a:t>
            </a:r>
            <a:r>
              <a:rPr lang="en-US" sz="2100" dirty="0" err="1"/>
              <a:t>desde</a:t>
            </a:r>
            <a:r>
              <a:rPr lang="en-US" sz="2100" dirty="0"/>
              <a:t> </a:t>
            </a:r>
            <a:r>
              <a:rPr lang="en-US" sz="2100" dirty="0" smtClean="0"/>
              <a:t>la </a:t>
            </a:r>
            <a:r>
              <a:rPr lang="en-US" sz="2100" dirty="0" err="1"/>
              <a:t>Edad</a:t>
            </a:r>
            <a:r>
              <a:rPr lang="en-US" sz="2100" dirty="0"/>
              <a:t> de </a:t>
            </a:r>
            <a:r>
              <a:rPr lang="en-US" sz="2100" dirty="0" err="1"/>
              <a:t>Piedra</a:t>
            </a:r>
            <a:r>
              <a:rPr lang="en-US" sz="2100" dirty="0"/>
              <a:t>, </a:t>
            </a:r>
            <a:r>
              <a:rPr lang="en-US" sz="2100" dirty="0" err="1"/>
              <a:t>cuando</a:t>
            </a:r>
            <a:r>
              <a:rPr lang="en-US" sz="2100" dirty="0"/>
              <a:t> los </a:t>
            </a:r>
            <a:r>
              <a:rPr lang="en-US" sz="2100" dirty="0" err="1" smtClean="0"/>
              <a:t>homínidos</a:t>
            </a:r>
            <a:r>
              <a:rPr lang="en-US" sz="2100" dirty="0"/>
              <a:t>, </a:t>
            </a:r>
            <a:r>
              <a:rPr lang="en-US" sz="2100" dirty="0" err="1"/>
              <a:t>convirtieron</a:t>
            </a:r>
            <a:r>
              <a:rPr lang="en-US" sz="2100" dirty="0"/>
              <a:t> </a:t>
            </a:r>
            <a:r>
              <a:rPr lang="en-US" sz="2100" dirty="0" err="1"/>
              <a:t>las</a:t>
            </a:r>
            <a:r>
              <a:rPr lang="en-US" sz="2100" dirty="0"/>
              <a:t> </a:t>
            </a:r>
            <a:r>
              <a:rPr lang="en-US" sz="2100" dirty="0" err="1"/>
              <a:t>piedras</a:t>
            </a:r>
            <a:r>
              <a:rPr lang="en-US" sz="2100" dirty="0"/>
              <a:t> en </a:t>
            </a:r>
            <a:r>
              <a:rPr lang="en-US" sz="2100" dirty="0" err="1"/>
              <a:t>herramientas</a:t>
            </a:r>
            <a:r>
              <a:rPr lang="en-US" sz="2100" dirty="0"/>
              <a:t>. De </a:t>
            </a:r>
            <a:r>
              <a:rPr lang="en-US" sz="2100" dirty="0" err="1"/>
              <a:t>hecho</a:t>
            </a:r>
            <a:r>
              <a:rPr lang="en-US" sz="2100" dirty="0"/>
              <a:t>, la </a:t>
            </a:r>
            <a:r>
              <a:rPr lang="en-US" sz="2100" dirty="0" err="1"/>
              <a:t>historia</a:t>
            </a:r>
            <a:r>
              <a:rPr lang="en-US" sz="2100" dirty="0"/>
              <a:t> de la </a:t>
            </a:r>
            <a:r>
              <a:rPr lang="en-US" sz="2100" dirty="0" err="1"/>
              <a:t>humanidad</a:t>
            </a:r>
            <a:r>
              <a:rPr lang="en-US" sz="2100" dirty="0"/>
              <a:t> </a:t>
            </a:r>
            <a:r>
              <a:rPr lang="en-US" sz="2100" dirty="0" err="1"/>
              <a:t>puede</a:t>
            </a:r>
            <a:r>
              <a:rPr lang="en-US" sz="2100" dirty="0"/>
              <a:t> </a:t>
            </a:r>
            <a:r>
              <a:rPr lang="en-US" sz="2100" dirty="0" err="1"/>
              <a:t>clasificarse</a:t>
            </a:r>
            <a:r>
              <a:rPr lang="en-US" sz="2100" dirty="0"/>
              <a:t> en </a:t>
            </a:r>
            <a:r>
              <a:rPr lang="en-US" sz="2100" dirty="0" err="1"/>
              <a:t>edades</a:t>
            </a:r>
            <a:r>
              <a:rPr lang="en-US" sz="2100" dirty="0"/>
              <a:t> de </a:t>
            </a:r>
            <a:r>
              <a:rPr lang="en-US" sz="2100" dirty="0" err="1"/>
              <a:t>tecnologías</a:t>
            </a:r>
            <a:r>
              <a:rPr lang="en-US" sz="2100" dirty="0"/>
              <a:t>: la </a:t>
            </a:r>
            <a:r>
              <a:rPr lang="en-US" sz="2100" dirty="0" err="1"/>
              <a:t>Edad</a:t>
            </a:r>
            <a:r>
              <a:rPr lang="en-US" sz="2100" dirty="0"/>
              <a:t> de </a:t>
            </a:r>
            <a:r>
              <a:rPr lang="en-US" sz="2100" dirty="0" err="1"/>
              <a:t>Piedra</a:t>
            </a:r>
            <a:r>
              <a:rPr lang="en-US" sz="2100" dirty="0"/>
              <a:t>, la </a:t>
            </a:r>
            <a:r>
              <a:rPr lang="en-US" sz="2100" dirty="0" err="1"/>
              <a:t>Edad</a:t>
            </a:r>
            <a:r>
              <a:rPr lang="en-US" sz="2100" dirty="0"/>
              <a:t> de </a:t>
            </a:r>
            <a:r>
              <a:rPr lang="en-US" sz="2100" dirty="0" err="1"/>
              <a:t>Bronce</a:t>
            </a:r>
            <a:r>
              <a:rPr lang="en-US" sz="2100" dirty="0"/>
              <a:t>, la </a:t>
            </a:r>
            <a:r>
              <a:rPr lang="en-US" sz="2100" dirty="0" err="1"/>
              <a:t>Edad</a:t>
            </a:r>
            <a:r>
              <a:rPr lang="en-US" sz="2100" dirty="0"/>
              <a:t> de </a:t>
            </a:r>
            <a:r>
              <a:rPr lang="en-US" sz="2100" dirty="0" err="1"/>
              <a:t>Hierro</a:t>
            </a:r>
            <a:r>
              <a:rPr lang="en-US" sz="2100" dirty="0"/>
              <a:t>. </a:t>
            </a:r>
            <a:endParaRPr lang="en-US" sz="2100" dirty="0" smtClean="0"/>
          </a:p>
          <a:p>
            <a:pPr marL="342900" indent="-342900">
              <a:buFont typeface="Arial" charset="0"/>
              <a:buChar char="•"/>
            </a:pPr>
            <a:r>
              <a:rPr lang="en-US" sz="2100" dirty="0" err="1" smtClean="0"/>
              <a:t>Pero</a:t>
            </a:r>
            <a:r>
              <a:rPr lang="en-US" sz="2100" dirty="0"/>
              <a:t>, ¿a </a:t>
            </a:r>
            <a:r>
              <a:rPr lang="en-US" sz="2100" dirty="0" err="1"/>
              <a:t>qué</a:t>
            </a:r>
            <a:r>
              <a:rPr lang="en-US" sz="2100" dirty="0"/>
              <a:t> </a:t>
            </a:r>
            <a:r>
              <a:rPr lang="en-US" sz="2100" dirty="0" err="1"/>
              <a:t>edad</a:t>
            </a:r>
            <a:r>
              <a:rPr lang="en-US" sz="2100" dirty="0"/>
              <a:t> </a:t>
            </a:r>
            <a:r>
              <a:rPr lang="en-US" sz="2100" dirty="0" err="1"/>
              <a:t>llamaremos</a:t>
            </a:r>
            <a:r>
              <a:rPr lang="en-US" sz="2100" dirty="0"/>
              <a:t> </a:t>
            </a:r>
            <a:r>
              <a:rPr lang="en-US" sz="2100" dirty="0" err="1"/>
              <a:t>nuestra</a:t>
            </a:r>
            <a:r>
              <a:rPr lang="en-US" sz="2100" dirty="0"/>
              <a:t> era, la era </a:t>
            </a:r>
            <a:r>
              <a:rPr lang="en-US" sz="2100" dirty="0" err="1"/>
              <a:t>moderna</a:t>
            </a:r>
            <a:r>
              <a:rPr lang="en-US" sz="2100" dirty="0"/>
              <a:t>? Como un </a:t>
            </a:r>
            <a:r>
              <a:rPr lang="en-US" sz="2100" dirty="0" err="1"/>
              <a:t>reflejo</a:t>
            </a:r>
            <a:r>
              <a:rPr lang="en-US" sz="2100" dirty="0"/>
              <a:t> de </a:t>
            </a:r>
            <a:r>
              <a:rPr lang="en-US" sz="2100" dirty="0" err="1"/>
              <a:t>su</a:t>
            </a:r>
            <a:r>
              <a:rPr lang="en-US" sz="2100" dirty="0"/>
              <a:t> </a:t>
            </a:r>
            <a:r>
              <a:rPr lang="en-US" sz="2100" dirty="0" err="1"/>
              <a:t>influencia</a:t>
            </a:r>
            <a:r>
              <a:rPr lang="en-US" sz="2100" dirty="0"/>
              <a:t> en la </a:t>
            </a:r>
            <a:r>
              <a:rPr lang="en-US" sz="2100" dirty="0" err="1"/>
              <a:t>sociedad</a:t>
            </a:r>
            <a:r>
              <a:rPr lang="en-US" sz="2100" dirty="0"/>
              <a:t>, un </a:t>
            </a:r>
            <a:r>
              <a:rPr lang="en-US" sz="2100" dirty="0" err="1"/>
              <a:t>término</a:t>
            </a:r>
            <a:r>
              <a:rPr lang="en-US" sz="2100" dirty="0"/>
              <a:t> </a:t>
            </a:r>
            <a:r>
              <a:rPr lang="en-US" sz="2100" dirty="0" err="1"/>
              <a:t>más</a:t>
            </a:r>
            <a:r>
              <a:rPr lang="en-US" sz="2100" dirty="0"/>
              <a:t> </a:t>
            </a:r>
            <a:r>
              <a:rPr lang="en-US" sz="2100" dirty="0" err="1"/>
              <a:t>descriptivo</a:t>
            </a:r>
            <a:r>
              <a:rPr lang="en-US" sz="2100" dirty="0"/>
              <a:t> </a:t>
            </a:r>
            <a:r>
              <a:rPr lang="en-US" sz="2100" dirty="0" err="1"/>
              <a:t>sería</a:t>
            </a:r>
            <a:r>
              <a:rPr lang="en-US" sz="2100" dirty="0"/>
              <a:t> la </a:t>
            </a:r>
            <a:r>
              <a:rPr lang="en-US" sz="2100" b="1" dirty="0"/>
              <a:t>era de la </a:t>
            </a:r>
            <a:r>
              <a:rPr lang="en-US" sz="2100" b="1" dirty="0" err="1"/>
              <a:t>ciencia</a:t>
            </a:r>
            <a:r>
              <a:rPr lang="en-US" sz="2100" b="1" dirty="0"/>
              <a:t> y la </a:t>
            </a:r>
            <a:r>
              <a:rPr lang="en-US" sz="2100" b="1" dirty="0" err="1"/>
              <a:t>tecnología</a:t>
            </a:r>
            <a:r>
              <a:rPr lang="en-US" sz="2100" b="1" dirty="0"/>
              <a:t>.</a:t>
            </a:r>
          </a:p>
        </p:txBody>
      </p:sp>
      <p:pic>
        <p:nvPicPr>
          <p:cNvPr id="4" name="Imagen 3"/>
          <p:cNvPicPr>
            <a:picLocks noChangeAspect="1"/>
          </p:cNvPicPr>
          <p:nvPr/>
        </p:nvPicPr>
        <p:blipFill>
          <a:blip r:embed="rId3"/>
          <a:stretch>
            <a:fillRect/>
          </a:stretch>
        </p:blipFill>
        <p:spPr>
          <a:xfrm>
            <a:off x="8493414" y="568738"/>
            <a:ext cx="3517900" cy="4965700"/>
          </a:xfrm>
          <a:prstGeom prst="rect">
            <a:avLst/>
          </a:prstGeom>
        </p:spPr>
      </p:pic>
    </p:spTree>
    <p:extLst>
      <p:ext uri="{BB962C8B-B14F-4D97-AF65-F5344CB8AC3E}">
        <p14:creationId xmlns:p14="http://schemas.microsoft.com/office/powerpoint/2010/main" val="1669266451"/>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67</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6" name="Marcador de contenido 2"/>
          <p:cNvSpPr txBox="1">
            <a:spLocks/>
          </p:cNvSpPr>
          <p:nvPr/>
        </p:nvSpPr>
        <p:spPr>
          <a:xfrm>
            <a:off x="770400" y="1662545"/>
            <a:ext cx="4997824" cy="3724410"/>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En el </a:t>
            </a:r>
            <a:r>
              <a:rPr lang="en-US" sz="2400" dirty="0" err="1"/>
              <a:t>hecho</a:t>
            </a:r>
            <a:r>
              <a:rPr lang="en-US" sz="2400" dirty="0"/>
              <a:t> </a:t>
            </a:r>
            <a:r>
              <a:rPr lang="en-US" sz="2400" dirty="0" err="1"/>
              <a:t>histórico</a:t>
            </a:r>
            <a:r>
              <a:rPr lang="en-US" sz="2400" dirty="0"/>
              <a:t>, la </a:t>
            </a:r>
            <a:r>
              <a:rPr lang="en-US" sz="2400" dirty="0" err="1"/>
              <a:t>transición</a:t>
            </a:r>
            <a:r>
              <a:rPr lang="en-US" sz="2400" dirty="0"/>
              <a:t> de la </a:t>
            </a:r>
            <a:r>
              <a:rPr lang="en-US" sz="2400" dirty="0" err="1"/>
              <a:t>antigüedad</a:t>
            </a:r>
            <a:r>
              <a:rPr lang="en-US" sz="2400" dirty="0"/>
              <a:t> a la </a:t>
            </a:r>
            <a:r>
              <a:rPr lang="en-US" sz="2400" dirty="0" err="1" smtClean="0"/>
              <a:t>modernidad</a:t>
            </a:r>
            <a:r>
              <a:rPr lang="en-US" sz="2400" dirty="0" smtClean="0"/>
              <a:t> </a:t>
            </a:r>
            <a:r>
              <a:rPr lang="en-US" sz="2400" dirty="0" err="1"/>
              <a:t>surgió</a:t>
            </a:r>
            <a:r>
              <a:rPr lang="en-US" sz="2400" dirty="0"/>
              <a:t> del </a:t>
            </a:r>
            <a:r>
              <a:rPr lang="en-US" sz="2400" dirty="0" err="1"/>
              <a:t>origen</a:t>
            </a:r>
            <a:r>
              <a:rPr lang="en-US" sz="2400" dirty="0"/>
              <a:t> de la </a:t>
            </a:r>
            <a:r>
              <a:rPr lang="en-US" sz="2400" dirty="0" err="1"/>
              <a:t>ciencia</a:t>
            </a:r>
            <a:r>
              <a:rPr lang="en-US" sz="2400" dirty="0"/>
              <a:t> y de </a:t>
            </a:r>
            <a:r>
              <a:rPr lang="en-US" sz="2400" dirty="0" err="1"/>
              <a:t>ahí</a:t>
            </a:r>
            <a:r>
              <a:rPr lang="en-US" sz="2400" dirty="0"/>
              <a:t> </a:t>
            </a:r>
            <a:r>
              <a:rPr lang="en-US" sz="2400" dirty="0" err="1"/>
              <a:t>todas</a:t>
            </a:r>
            <a:r>
              <a:rPr lang="en-US" sz="2400" dirty="0"/>
              <a:t> </a:t>
            </a:r>
            <a:r>
              <a:rPr lang="en-US" sz="2400" dirty="0" err="1"/>
              <a:t>las</a:t>
            </a:r>
            <a:r>
              <a:rPr lang="en-US" sz="2400" dirty="0"/>
              <a:t> </a:t>
            </a:r>
            <a:r>
              <a:rPr lang="en-US" sz="2400" dirty="0" err="1"/>
              <a:t>tecnologías</a:t>
            </a:r>
            <a:r>
              <a:rPr lang="en-US" sz="2400" dirty="0"/>
              <a:t> </a:t>
            </a:r>
            <a:r>
              <a:rPr lang="en-US" sz="2400" dirty="0" err="1"/>
              <a:t>derivadas</a:t>
            </a:r>
            <a:r>
              <a:rPr lang="en-US" sz="2400" dirty="0"/>
              <a:t> de la </a:t>
            </a:r>
            <a:r>
              <a:rPr lang="en-US" sz="2400" dirty="0" err="1"/>
              <a:t>ciencia</a:t>
            </a:r>
            <a:r>
              <a:rPr lang="en-US" sz="2400" dirty="0"/>
              <a:t>, la </a:t>
            </a:r>
            <a:r>
              <a:rPr lang="en-US" sz="2400" dirty="0" err="1"/>
              <a:t>tecnología</a:t>
            </a:r>
            <a:r>
              <a:rPr lang="en-US" sz="2400" dirty="0"/>
              <a:t> </a:t>
            </a:r>
            <a:r>
              <a:rPr lang="en-US" sz="2400" dirty="0" err="1"/>
              <a:t>científica</a:t>
            </a:r>
            <a:r>
              <a:rPr lang="en-US" sz="2400" dirty="0"/>
              <a:t>. Las </a:t>
            </a:r>
            <a:r>
              <a:rPr lang="en-US" sz="2400" dirty="0" err="1"/>
              <a:t>tecnologías</a:t>
            </a:r>
            <a:r>
              <a:rPr lang="en-US" sz="2400" dirty="0"/>
              <a:t> son el "</a:t>
            </a:r>
            <a:r>
              <a:rPr lang="en-US" sz="2400" b="1" dirty="0" err="1"/>
              <a:t>cómo</a:t>
            </a:r>
            <a:r>
              <a:rPr lang="en-US" sz="2400" dirty="0"/>
              <a:t>" </a:t>
            </a:r>
            <a:r>
              <a:rPr lang="en-US" sz="2400" dirty="0" err="1"/>
              <a:t>hacer</a:t>
            </a:r>
            <a:r>
              <a:rPr lang="en-US" sz="2400" dirty="0"/>
              <a:t> </a:t>
            </a:r>
            <a:r>
              <a:rPr lang="en-US" sz="2400" dirty="0" err="1" smtClean="0"/>
              <a:t>algo</a:t>
            </a:r>
            <a:r>
              <a:rPr lang="en-US" sz="2400" dirty="0" smtClean="0"/>
              <a:t>. La </a:t>
            </a:r>
            <a:r>
              <a:rPr lang="en-US" sz="2400" dirty="0" err="1"/>
              <a:t>ciencia</a:t>
            </a:r>
            <a:r>
              <a:rPr lang="en-US" sz="2400" dirty="0"/>
              <a:t> </a:t>
            </a:r>
            <a:r>
              <a:rPr lang="en-US" sz="2400" dirty="0" err="1"/>
              <a:t>es</a:t>
            </a:r>
            <a:r>
              <a:rPr lang="en-US" sz="2400" dirty="0"/>
              <a:t> el "</a:t>
            </a:r>
            <a:r>
              <a:rPr lang="en-US" sz="2400" b="1" dirty="0" err="1"/>
              <a:t>por</a:t>
            </a:r>
            <a:r>
              <a:rPr lang="en-US" sz="2400" b="1" dirty="0"/>
              <a:t> </a:t>
            </a:r>
            <a:r>
              <a:rPr lang="en-US" sz="2400" b="1" dirty="0" err="1"/>
              <a:t>qué</a:t>
            </a:r>
            <a:r>
              <a:rPr lang="en-US" sz="2400" dirty="0"/>
              <a:t>" de </a:t>
            </a:r>
            <a:r>
              <a:rPr lang="en-US" sz="2400" dirty="0" err="1"/>
              <a:t>algo</a:t>
            </a:r>
            <a:r>
              <a:rPr lang="en-US" sz="2400" dirty="0"/>
              <a:t>. </a:t>
            </a:r>
            <a:endParaRPr lang="en-US" sz="2400" dirty="0" smtClean="0"/>
          </a:p>
        </p:txBody>
      </p:sp>
      <p:pic>
        <p:nvPicPr>
          <p:cNvPr id="5" name="Imagen 4"/>
          <p:cNvPicPr>
            <a:picLocks noChangeAspect="1"/>
          </p:cNvPicPr>
          <p:nvPr/>
        </p:nvPicPr>
        <p:blipFill>
          <a:blip r:embed="rId3"/>
          <a:stretch>
            <a:fillRect/>
          </a:stretch>
        </p:blipFill>
        <p:spPr>
          <a:xfrm>
            <a:off x="5768224" y="182880"/>
            <a:ext cx="6108700" cy="4140200"/>
          </a:xfrm>
          <a:prstGeom prst="rect">
            <a:avLst/>
          </a:prstGeom>
        </p:spPr>
      </p:pic>
      <p:sp>
        <p:nvSpPr>
          <p:cNvPr id="9" name="Marcador de contenido 2"/>
          <p:cNvSpPr txBox="1">
            <a:spLocks/>
          </p:cNvSpPr>
          <p:nvPr/>
        </p:nvSpPr>
        <p:spPr>
          <a:xfrm>
            <a:off x="829931" y="4794043"/>
            <a:ext cx="10699823" cy="183711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err="1" smtClean="0"/>
              <a:t>Así</a:t>
            </a:r>
            <a:r>
              <a:rPr lang="en-US" sz="2400" dirty="0" smtClean="0"/>
              <a:t> </a:t>
            </a:r>
            <a:r>
              <a:rPr lang="en-US" sz="2400" dirty="0" err="1"/>
              <a:t>que</a:t>
            </a:r>
            <a:r>
              <a:rPr lang="en-US" sz="2400" dirty="0"/>
              <a:t> </a:t>
            </a:r>
            <a:r>
              <a:rPr lang="en-US" sz="2400" i="1" dirty="0" err="1"/>
              <a:t>las</a:t>
            </a:r>
            <a:r>
              <a:rPr lang="en-US" sz="2400" i="1" dirty="0"/>
              <a:t> </a:t>
            </a:r>
            <a:r>
              <a:rPr lang="en-US" sz="2400" i="1" dirty="0" err="1"/>
              <a:t>tecnologías</a:t>
            </a:r>
            <a:r>
              <a:rPr lang="en-US" sz="2400" i="1" dirty="0"/>
              <a:t> </a:t>
            </a:r>
            <a:r>
              <a:rPr lang="en-US" sz="2400" i="1" dirty="0" err="1"/>
              <a:t>científicas</a:t>
            </a:r>
            <a:r>
              <a:rPr lang="en-US" sz="2400" i="1" dirty="0"/>
              <a:t> son </a:t>
            </a:r>
            <a:r>
              <a:rPr lang="en-US" sz="2400" i="1" dirty="0" err="1"/>
              <a:t>tanto</a:t>
            </a:r>
            <a:r>
              <a:rPr lang="en-US" sz="2400" i="1" dirty="0"/>
              <a:t> </a:t>
            </a:r>
            <a:r>
              <a:rPr lang="en-US" sz="2400" i="1" dirty="0" err="1"/>
              <a:t>cómo</a:t>
            </a:r>
            <a:r>
              <a:rPr lang="en-US" sz="2400" i="1" dirty="0"/>
              <a:t> y </a:t>
            </a:r>
            <a:r>
              <a:rPr lang="en-US" sz="2400" i="1" dirty="0" err="1"/>
              <a:t>por</a:t>
            </a:r>
            <a:r>
              <a:rPr lang="en-US" sz="2400" i="1" dirty="0"/>
              <a:t> </a:t>
            </a:r>
            <a:r>
              <a:rPr lang="en-US" sz="2400" i="1" dirty="0" err="1"/>
              <a:t>qué</a:t>
            </a:r>
            <a:r>
              <a:rPr lang="en-US" sz="2400" i="1" dirty="0"/>
              <a:t> se </a:t>
            </a:r>
            <a:r>
              <a:rPr lang="en-US" sz="2400" i="1" dirty="0" err="1"/>
              <a:t>puede</a:t>
            </a:r>
            <a:r>
              <a:rPr lang="en-US" sz="2400" i="1" dirty="0"/>
              <a:t> </a:t>
            </a:r>
            <a:r>
              <a:rPr lang="en-US" sz="2400" i="1" dirty="0" err="1"/>
              <a:t>hacer</a:t>
            </a:r>
            <a:r>
              <a:rPr lang="en-US" sz="2400" i="1" dirty="0"/>
              <a:t> </a:t>
            </a:r>
            <a:r>
              <a:rPr lang="en-US" sz="2400" i="1" dirty="0" err="1"/>
              <a:t>algo</a:t>
            </a:r>
            <a:r>
              <a:rPr lang="en-US" sz="2400" i="1" dirty="0"/>
              <a:t> en la </a:t>
            </a:r>
            <a:r>
              <a:rPr lang="en-US" sz="2400" i="1" dirty="0" err="1"/>
              <a:t>naturaleza</a:t>
            </a:r>
            <a:r>
              <a:rPr lang="en-US" sz="2400" dirty="0"/>
              <a:t>. La </a:t>
            </a:r>
            <a:r>
              <a:rPr lang="en-US" sz="2400" dirty="0" err="1"/>
              <a:t>ciencia</a:t>
            </a:r>
            <a:r>
              <a:rPr lang="en-US" sz="2400" dirty="0"/>
              <a:t> </a:t>
            </a:r>
            <a:r>
              <a:rPr lang="en-US" sz="2400" dirty="0" err="1"/>
              <a:t>entiende</a:t>
            </a:r>
            <a:r>
              <a:rPr lang="en-US" sz="2400" dirty="0"/>
              <a:t> la </a:t>
            </a:r>
            <a:r>
              <a:rPr lang="en-US" sz="2400" dirty="0" err="1"/>
              <a:t>naturaleza</a:t>
            </a:r>
            <a:r>
              <a:rPr lang="en-US" sz="2400" dirty="0"/>
              <a:t>. La </a:t>
            </a:r>
            <a:r>
              <a:rPr lang="en-US" sz="2400" dirty="0" err="1"/>
              <a:t>tecnología</a:t>
            </a:r>
            <a:r>
              <a:rPr lang="en-US" sz="2400" dirty="0"/>
              <a:t> </a:t>
            </a:r>
            <a:r>
              <a:rPr lang="en-US" sz="2400" dirty="0" err="1"/>
              <a:t>científica</a:t>
            </a:r>
            <a:r>
              <a:rPr lang="en-US" sz="2400" dirty="0"/>
              <a:t> </a:t>
            </a:r>
            <a:r>
              <a:rPr lang="en-US" sz="2400" dirty="0" err="1"/>
              <a:t>manipula</a:t>
            </a:r>
            <a:r>
              <a:rPr lang="en-US" sz="2400" dirty="0"/>
              <a:t> la </a:t>
            </a:r>
            <a:r>
              <a:rPr lang="en-US" sz="2400" dirty="0" err="1"/>
              <a:t>naturaleza</a:t>
            </a:r>
            <a:r>
              <a:rPr lang="en-US" sz="2400" dirty="0"/>
              <a:t>. Y </a:t>
            </a:r>
            <a:r>
              <a:rPr lang="en-US" sz="2400" dirty="0" err="1"/>
              <a:t>esto</a:t>
            </a:r>
            <a:r>
              <a:rPr lang="en-US" sz="2400" dirty="0"/>
              <a:t> </a:t>
            </a:r>
            <a:r>
              <a:rPr lang="en-US" sz="2400" dirty="0" err="1"/>
              <a:t>es</a:t>
            </a:r>
            <a:r>
              <a:rPr lang="en-US" sz="2400" dirty="0"/>
              <a:t> </a:t>
            </a:r>
            <a:r>
              <a:rPr lang="en-US" sz="2400" dirty="0" err="1"/>
              <a:t>bueno</a:t>
            </a:r>
            <a:r>
              <a:rPr lang="en-US" sz="2400" dirty="0"/>
              <a:t> o </a:t>
            </a:r>
            <a:r>
              <a:rPr lang="en-US" sz="2400" dirty="0" err="1"/>
              <a:t>malo</a:t>
            </a:r>
            <a:r>
              <a:rPr lang="en-US" sz="2400" dirty="0"/>
              <a:t>, </a:t>
            </a:r>
            <a:r>
              <a:rPr lang="en-US" sz="2400" dirty="0" err="1"/>
              <a:t>dependiendo</a:t>
            </a:r>
            <a:r>
              <a:rPr lang="en-US" sz="2400" dirty="0"/>
              <a:t> de lo </a:t>
            </a:r>
            <a:r>
              <a:rPr lang="en-US" sz="2400" dirty="0" err="1"/>
              <a:t>que</a:t>
            </a:r>
            <a:r>
              <a:rPr lang="en-US" sz="2400" dirty="0"/>
              <a:t> </a:t>
            </a:r>
            <a:r>
              <a:rPr lang="en-US" sz="2400" dirty="0" err="1"/>
              <a:t>hagamos</a:t>
            </a:r>
            <a:r>
              <a:rPr lang="en-US" sz="2400" dirty="0"/>
              <a:t> a la </a:t>
            </a:r>
            <a:r>
              <a:rPr lang="en-US" sz="2400" dirty="0" err="1"/>
              <a:t>naturaleza</a:t>
            </a:r>
            <a:r>
              <a:rPr lang="en-US" sz="2400" dirty="0"/>
              <a:t>.</a:t>
            </a:r>
            <a:endParaRPr lang="en-US" sz="2400" dirty="0">
              <a:solidFill>
                <a:schemeClr val="tx1"/>
              </a:solidFill>
            </a:endParaRPr>
          </a:p>
        </p:txBody>
      </p:sp>
    </p:spTree>
    <p:extLst>
      <p:ext uri="{BB962C8B-B14F-4D97-AF65-F5344CB8AC3E}">
        <p14:creationId xmlns:p14="http://schemas.microsoft.com/office/powerpoint/2010/main" val="598664866"/>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68</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6" name="Marcador de contenido 2"/>
          <p:cNvSpPr txBox="1">
            <a:spLocks/>
          </p:cNvSpPr>
          <p:nvPr/>
        </p:nvSpPr>
        <p:spPr>
          <a:xfrm>
            <a:off x="770399" y="1446414"/>
            <a:ext cx="10850793" cy="4671753"/>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smtClean="0"/>
              <a:t> </a:t>
            </a:r>
            <a:r>
              <a:rPr lang="en-US" sz="2400" dirty="0" err="1" smtClean="0"/>
              <a:t>Estas</a:t>
            </a:r>
            <a:r>
              <a:rPr lang="en-US" sz="2400" dirty="0" smtClean="0"/>
              <a:t> </a:t>
            </a:r>
            <a:r>
              <a:rPr lang="en-US" sz="2400" dirty="0"/>
              <a:t>son </a:t>
            </a:r>
            <a:r>
              <a:rPr lang="en-US" sz="2400" dirty="0" err="1"/>
              <a:t>las</a:t>
            </a:r>
            <a:r>
              <a:rPr lang="en-US" sz="2400" dirty="0"/>
              <a:t> </a:t>
            </a:r>
            <a:r>
              <a:rPr lang="en-US" sz="2400" dirty="0" err="1"/>
              <a:t>conexiones</a:t>
            </a:r>
            <a:r>
              <a:rPr lang="en-US" sz="2400" dirty="0"/>
              <a:t> </a:t>
            </a:r>
            <a:r>
              <a:rPr lang="en-US" sz="2400" dirty="0" err="1"/>
              <a:t>modernas</a:t>
            </a:r>
            <a:r>
              <a:rPr lang="en-US" sz="2400" dirty="0"/>
              <a:t>, </a:t>
            </a:r>
            <a:r>
              <a:rPr lang="en-US" sz="2400" dirty="0" err="1"/>
              <a:t>desde</a:t>
            </a:r>
            <a:r>
              <a:rPr lang="en-US" sz="2400" dirty="0"/>
              <a:t> la </a:t>
            </a:r>
            <a:r>
              <a:rPr lang="en-US" sz="2400" dirty="0" err="1"/>
              <a:t>ciencia</a:t>
            </a:r>
            <a:r>
              <a:rPr lang="en-US" sz="2400" dirty="0"/>
              <a:t> a la </a:t>
            </a:r>
            <a:r>
              <a:rPr lang="en-US" sz="2400" dirty="0" err="1"/>
              <a:t>tecnología</a:t>
            </a:r>
            <a:r>
              <a:rPr lang="en-US" sz="2400" dirty="0"/>
              <a:t> y la </a:t>
            </a:r>
            <a:r>
              <a:rPr lang="en-US" sz="2400" dirty="0" err="1"/>
              <a:t>economía</a:t>
            </a:r>
            <a:r>
              <a:rPr lang="en-US" sz="2400" dirty="0"/>
              <a:t>. Las </a:t>
            </a:r>
            <a:r>
              <a:rPr lang="en-US" sz="2400" dirty="0" err="1"/>
              <a:t>tecnologías</a:t>
            </a:r>
            <a:r>
              <a:rPr lang="en-US" sz="2400" dirty="0"/>
              <a:t> </a:t>
            </a:r>
            <a:r>
              <a:rPr lang="en-US" sz="2400" dirty="0" err="1"/>
              <a:t>científicas</a:t>
            </a:r>
            <a:r>
              <a:rPr lang="en-US" sz="2400" dirty="0"/>
              <a:t> </a:t>
            </a:r>
            <a:r>
              <a:rPr lang="en-US" sz="2400" dirty="0" err="1"/>
              <a:t>proporcionan</a:t>
            </a:r>
            <a:r>
              <a:rPr lang="en-US" sz="2400" dirty="0"/>
              <a:t> la base para </a:t>
            </a:r>
            <a:r>
              <a:rPr lang="en-US" sz="2400" dirty="0" err="1"/>
              <a:t>nuevos</a:t>
            </a:r>
            <a:r>
              <a:rPr lang="en-US" sz="2400" dirty="0"/>
              <a:t> </a:t>
            </a:r>
            <a:r>
              <a:rPr lang="en-US" sz="2400" dirty="0" err="1"/>
              <a:t>productos</a:t>
            </a:r>
            <a:r>
              <a:rPr lang="en-US" sz="2400" dirty="0"/>
              <a:t>, </a:t>
            </a:r>
            <a:r>
              <a:rPr lang="en-US" sz="2400" dirty="0" err="1"/>
              <a:t>servicios</a:t>
            </a:r>
            <a:r>
              <a:rPr lang="en-US" sz="2400" dirty="0"/>
              <a:t> y </a:t>
            </a:r>
            <a:r>
              <a:rPr lang="en-US" sz="2400" dirty="0" err="1"/>
              <a:t>procesos</a:t>
            </a:r>
            <a:r>
              <a:rPr lang="en-US" sz="2400" dirty="0"/>
              <a:t> de </a:t>
            </a:r>
            <a:r>
              <a:rPr lang="en-US" sz="2400" dirty="0" err="1"/>
              <a:t>alta</a:t>
            </a:r>
            <a:r>
              <a:rPr lang="en-US" sz="2400" dirty="0"/>
              <a:t> </a:t>
            </a:r>
            <a:r>
              <a:rPr lang="en-US" sz="2400" dirty="0" err="1"/>
              <a:t>tecnología</a:t>
            </a:r>
            <a:r>
              <a:rPr lang="en-US" sz="2400" dirty="0"/>
              <a:t> de </a:t>
            </a:r>
            <a:r>
              <a:rPr lang="en-US" sz="2400" dirty="0" err="1"/>
              <a:t>desarrollo</a:t>
            </a:r>
            <a:r>
              <a:rPr lang="en-US" sz="2400" dirty="0"/>
              <a:t> </a:t>
            </a:r>
            <a:r>
              <a:rPr lang="en-US" sz="2400" dirty="0" err="1"/>
              <a:t>económico</a:t>
            </a:r>
            <a:r>
              <a:rPr lang="en-US" sz="2400" dirty="0"/>
              <a:t> </a:t>
            </a:r>
            <a:r>
              <a:rPr lang="en-US" sz="2400" dirty="0" err="1"/>
              <a:t>moderno</a:t>
            </a:r>
            <a:r>
              <a:rPr lang="en-US" sz="2400" dirty="0"/>
              <a:t>. </a:t>
            </a:r>
            <a:endParaRPr lang="en-US" sz="2400" dirty="0" smtClean="0"/>
          </a:p>
          <a:p>
            <a:pPr>
              <a:buClr>
                <a:schemeClr val="tx1"/>
              </a:buClr>
              <a:buFont typeface="Arial" charset="0"/>
              <a:buChar char="•"/>
            </a:pPr>
            <a:r>
              <a:rPr lang="en-US" sz="2400" dirty="0" smtClean="0"/>
              <a:t> El </a:t>
            </a:r>
            <a:r>
              <a:rPr lang="en-US" sz="2400" dirty="0" err="1"/>
              <a:t>estudio</a:t>
            </a:r>
            <a:r>
              <a:rPr lang="en-US" sz="2400" dirty="0"/>
              <a:t> de </a:t>
            </a:r>
            <a:r>
              <a:rPr lang="en-US" sz="2400" dirty="0" err="1"/>
              <a:t>estas</a:t>
            </a:r>
            <a:r>
              <a:rPr lang="en-US" sz="2400" dirty="0"/>
              <a:t> </a:t>
            </a:r>
            <a:r>
              <a:rPr lang="en-US" sz="2400" dirty="0" err="1"/>
              <a:t>conexiones</a:t>
            </a:r>
            <a:r>
              <a:rPr lang="en-US" sz="2400" dirty="0"/>
              <a:t> </a:t>
            </a:r>
            <a:r>
              <a:rPr lang="en-US" sz="2400" dirty="0" err="1"/>
              <a:t>es</a:t>
            </a:r>
            <a:r>
              <a:rPr lang="en-US" sz="2400" dirty="0"/>
              <a:t> el </a:t>
            </a:r>
            <a:r>
              <a:rPr lang="en-US" sz="2400" dirty="0" err="1"/>
              <a:t>tema</a:t>
            </a:r>
            <a:r>
              <a:rPr lang="en-US" sz="2400" dirty="0"/>
              <a:t> central de la </a:t>
            </a:r>
            <a:r>
              <a:rPr lang="en-US" sz="2400" dirty="0" err="1"/>
              <a:t>innovación</a:t>
            </a:r>
            <a:r>
              <a:rPr lang="en-US" sz="2400" dirty="0"/>
              <a:t> </a:t>
            </a:r>
            <a:r>
              <a:rPr lang="en-US" sz="2400" dirty="0" err="1"/>
              <a:t>tecnológica</a:t>
            </a:r>
            <a:r>
              <a:rPr lang="en-US" sz="2400" dirty="0"/>
              <a:t>. El campo de la </a:t>
            </a:r>
            <a:r>
              <a:rPr lang="en-US" sz="2400" dirty="0" err="1"/>
              <a:t>gestión</a:t>
            </a:r>
            <a:r>
              <a:rPr lang="en-US" sz="2400" dirty="0"/>
              <a:t> de la </a:t>
            </a:r>
            <a:r>
              <a:rPr lang="en-US" sz="2400" dirty="0" err="1"/>
              <a:t>tecnología</a:t>
            </a:r>
            <a:r>
              <a:rPr lang="en-US" sz="2400" dirty="0"/>
              <a:t> (MOT o management of technology) </a:t>
            </a:r>
            <a:r>
              <a:rPr lang="en-US" sz="2400" dirty="0" err="1"/>
              <a:t>estudia</a:t>
            </a:r>
            <a:r>
              <a:rPr lang="en-US" sz="2400" dirty="0"/>
              <a:t> los </a:t>
            </a:r>
            <a:r>
              <a:rPr lang="en-US" sz="2400" dirty="0" err="1"/>
              <a:t>principios</a:t>
            </a:r>
            <a:r>
              <a:rPr lang="en-US" sz="2400" dirty="0"/>
              <a:t> de la </a:t>
            </a:r>
            <a:r>
              <a:rPr lang="en-US" sz="2400" dirty="0" err="1"/>
              <a:t>innovación</a:t>
            </a:r>
            <a:r>
              <a:rPr lang="en-US" sz="2400" dirty="0"/>
              <a:t>, </a:t>
            </a:r>
            <a:r>
              <a:rPr lang="en-US" sz="2400" dirty="0" err="1"/>
              <a:t>que</a:t>
            </a:r>
            <a:r>
              <a:rPr lang="en-US" sz="2400" dirty="0"/>
              <a:t> </a:t>
            </a:r>
            <a:r>
              <a:rPr lang="en-US" sz="2400" dirty="0" err="1"/>
              <a:t>describen</a:t>
            </a:r>
            <a:r>
              <a:rPr lang="en-US" sz="2400" dirty="0"/>
              <a:t> los </a:t>
            </a:r>
            <a:r>
              <a:rPr lang="en-US" sz="2400" dirty="0" err="1"/>
              <a:t>patrones</a:t>
            </a:r>
            <a:r>
              <a:rPr lang="en-US" sz="2400" dirty="0"/>
              <a:t> y </a:t>
            </a:r>
            <a:r>
              <a:rPr lang="en-US" sz="2400" dirty="0" err="1"/>
              <a:t>principios</a:t>
            </a:r>
            <a:r>
              <a:rPr lang="en-US" sz="2400" dirty="0"/>
              <a:t> </a:t>
            </a:r>
            <a:r>
              <a:rPr lang="en-US" sz="2400" dirty="0" err="1"/>
              <a:t>generales</a:t>
            </a:r>
            <a:r>
              <a:rPr lang="en-US" sz="2400" dirty="0"/>
              <a:t> del </a:t>
            </a:r>
            <a:r>
              <a:rPr lang="en-US" sz="2400" dirty="0" err="1"/>
              <a:t>progreso</a:t>
            </a:r>
            <a:r>
              <a:rPr lang="en-US" sz="2400" dirty="0"/>
              <a:t> </a:t>
            </a:r>
            <a:r>
              <a:rPr lang="en-US" sz="2400" dirty="0" err="1"/>
              <a:t>tecnológico</a:t>
            </a:r>
            <a:r>
              <a:rPr lang="en-US" sz="2400" dirty="0"/>
              <a:t>: la </a:t>
            </a:r>
            <a:r>
              <a:rPr lang="en-US" sz="2400" dirty="0" err="1"/>
              <a:t>teoría</a:t>
            </a:r>
            <a:r>
              <a:rPr lang="en-US" sz="2400" dirty="0"/>
              <a:t> de la </a:t>
            </a:r>
            <a:r>
              <a:rPr lang="en-US" sz="2400" dirty="0" err="1"/>
              <a:t>innovación</a:t>
            </a:r>
            <a:r>
              <a:rPr lang="en-US" sz="2400" dirty="0"/>
              <a:t>. </a:t>
            </a:r>
            <a:endParaRPr lang="en-US" sz="2400" dirty="0" smtClean="0"/>
          </a:p>
          <a:p>
            <a:pPr>
              <a:buClr>
                <a:schemeClr val="tx1"/>
              </a:buClr>
              <a:buFont typeface="Arial" charset="0"/>
              <a:buChar char="•"/>
            </a:pPr>
            <a:r>
              <a:rPr lang="en-US" sz="2400" dirty="0" smtClean="0"/>
              <a:t> Como </a:t>
            </a:r>
            <a:r>
              <a:rPr lang="en-US" sz="2400" dirty="0"/>
              <a:t>en </a:t>
            </a:r>
            <a:r>
              <a:rPr lang="en-US" sz="2400" dirty="0" err="1"/>
              <a:t>cualquier</a:t>
            </a:r>
            <a:r>
              <a:rPr lang="en-US" sz="2400" dirty="0"/>
              <a:t> </a:t>
            </a:r>
            <a:r>
              <a:rPr lang="en-US" sz="2400" dirty="0" err="1"/>
              <a:t>teoría</a:t>
            </a:r>
            <a:r>
              <a:rPr lang="en-US" sz="2400" dirty="0"/>
              <a:t> social, el </a:t>
            </a:r>
            <a:r>
              <a:rPr lang="en-US" sz="2400" dirty="0" err="1"/>
              <a:t>contexto</a:t>
            </a:r>
            <a:r>
              <a:rPr lang="en-US" sz="2400" dirty="0"/>
              <a:t> de la </a:t>
            </a:r>
            <a:r>
              <a:rPr lang="en-US" sz="2400" dirty="0" err="1"/>
              <a:t>aplicación</a:t>
            </a:r>
            <a:r>
              <a:rPr lang="en-US" sz="2400" dirty="0"/>
              <a:t> de la </a:t>
            </a:r>
            <a:r>
              <a:rPr lang="en-US" sz="2400" dirty="0" err="1"/>
              <a:t>teoría</a:t>
            </a:r>
            <a:r>
              <a:rPr lang="en-US" sz="2400" dirty="0"/>
              <a:t> </a:t>
            </a:r>
            <a:r>
              <a:rPr lang="en-US" sz="2400" dirty="0" err="1"/>
              <a:t>afecta</a:t>
            </a:r>
            <a:r>
              <a:rPr lang="en-US" sz="2400" dirty="0"/>
              <a:t> la </a:t>
            </a:r>
            <a:r>
              <a:rPr lang="en-US" sz="2400" dirty="0" err="1"/>
              <a:t>generalidad</a:t>
            </a:r>
            <a:r>
              <a:rPr lang="en-US" sz="2400" dirty="0"/>
              <a:t> y la </a:t>
            </a:r>
            <a:r>
              <a:rPr lang="en-US" sz="2400" dirty="0" err="1"/>
              <a:t>validez</a:t>
            </a:r>
            <a:r>
              <a:rPr lang="en-US" sz="2400" dirty="0"/>
              <a:t> de la </a:t>
            </a:r>
            <a:r>
              <a:rPr lang="en-US" sz="2400" dirty="0" err="1"/>
              <a:t>teoría</a:t>
            </a:r>
            <a:r>
              <a:rPr lang="en-US" sz="2400" dirty="0"/>
              <a:t>. </a:t>
            </a:r>
            <a:r>
              <a:rPr lang="en-US" sz="2400" dirty="0" err="1"/>
              <a:t>Así</a:t>
            </a:r>
            <a:r>
              <a:rPr lang="en-US" sz="2400" dirty="0"/>
              <a:t> </a:t>
            </a:r>
            <a:r>
              <a:rPr lang="en-US" sz="2400" dirty="0" err="1"/>
              <a:t>también</a:t>
            </a:r>
            <a:r>
              <a:rPr lang="en-US" sz="2400" dirty="0"/>
              <a:t>, con la </a:t>
            </a:r>
            <a:r>
              <a:rPr lang="en-US" sz="2400" dirty="0" err="1"/>
              <a:t>teoría</a:t>
            </a:r>
            <a:r>
              <a:rPr lang="en-US" sz="2400" dirty="0"/>
              <a:t> de la </a:t>
            </a:r>
            <a:r>
              <a:rPr lang="en-US" sz="2400" dirty="0" err="1"/>
              <a:t>innovación</a:t>
            </a:r>
            <a:r>
              <a:rPr lang="en-US" sz="2400" dirty="0"/>
              <a:t>, la </a:t>
            </a:r>
            <a:r>
              <a:rPr lang="en-US" sz="2400" dirty="0" err="1"/>
              <a:t>innovación</a:t>
            </a:r>
            <a:r>
              <a:rPr lang="en-US" sz="2400" dirty="0"/>
              <a:t> </a:t>
            </a:r>
            <a:r>
              <a:rPr lang="en-US" sz="2400" dirty="0" err="1"/>
              <a:t>exitosa</a:t>
            </a:r>
            <a:r>
              <a:rPr lang="en-US" sz="2400" dirty="0"/>
              <a:t> </a:t>
            </a:r>
            <a:r>
              <a:rPr lang="en-US" sz="2400" dirty="0" err="1"/>
              <a:t>depende</a:t>
            </a:r>
            <a:r>
              <a:rPr lang="en-US" sz="2400" dirty="0"/>
              <a:t> del </a:t>
            </a:r>
            <a:r>
              <a:rPr lang="en-US" sz="2400" dirty="0" err="1"/>
              <a:t>contexto</a:t>
            </a:r>
            <a:r>
              <a:rPr lang="en-US" sz="2400" dirty="0"/>
              <a:t>, y </a:t>
            </a:r>
            <a:r>
              <a:rPr lang="en-US" sz="2400" dirty="0" err="1"/>
              <a:t>esa</a:t>
            </a:r>
            <a:r>
              <a:rPr lang="en-US" sz="2400" dirty="0"/>
              <a:t> </a:t>
            </a:r>
            <a:r>
              <a:rPr lang="en-US" sz="2400" dirty="0" err="1"/>
              <a:t>teoría</a:t>
            </a:r>
            <a:r>
              <a:rPr lang="en-US" sz="2400" dirty="0"/>
              <a:t> </a:t>
            </a:r>
            <a:r>
              <a:rPr lang="en-US" sz="2400" dirty="0" err="1"/>
              <a:t>necesita</a:t>
            </a:r>
            <a:r>
              <a:rPr lang="en-US" sz="2400" dirty="0"/>
              <a:t> </a:t>
            </a:r>
            <a:r>
              <a:rPr lang="en-US" sz="2400" dirty="0" err="1"/>
              <a:t>ser</a:t>
            </a:r>
            <a:r>
              <a:rPr lang="en-US" sz="2400" dirty="0"/>
              <a:t> </a:t>
            </a:r>
            <a:r>
              <a:rPr lang="en-US" sz="2400" dirty="0" err="1"/>
              <a:t>ilustrada</a:t>
            </a:r>
            <a:r>
              <a:rPr lang="en-US" sz="2400" dirty="0"/>
              <a:t> y </a:t>
            </a:r>
            <a:r>
              <a:rPr lang="en-US" sz="2400" dirty="0" err="1"/>
              <a:t>limitada</a:t>
            </a:r>
            <a:r>
              <a:rPr lang="en-US" sz="2400" dirty="0"/>
              <a:t> </a:t>
            </a:r>
            <a:r>
              <a:rPr lang="en-US" sz="2400" dirty="0" err="1"/>
              <a:t>por</a:t>
            </a:r>
            <a:r>
              <a:rPr lang="en-US" sz="2400" dirty="0"/>
              <a:t> los </a:t>
            </a:r>
            <a:r>
              <a:rPr lang="en-US" sz="2400" dirty="0" err="1"/>
              <a:t>contextos</a:t>
            </a:r>
            <a:r>
              <a:rPr lang="en-US" sz="2400" dirty="0"/>
              <a:t> de </a:t>
            </a:r>
            <a:r>
              <a:rPr lang="en-US" sz="2400" dirty="0" err="1"/>
              <a:t>ejemplos</a:t>
            </a:r>
            <a:r>
              <a:rPr lang="en-US" sz="2400" dirty="0"/>
              <a:t> </a:t>
            </a:r>
            <a:r>
              <a:rPr lang="en-US" sz="2400" dirty="0" err="1"/>
              <a:t>históricos</a:t>
            </a:r>
            <a:r>
              <a:rPr lang="en-US" sz="2400" dirty="0"/>
              <a:t> </a:t>
            </a:r>
            <a:r>
              <a:rPr lang="en-US" sz="2400" dirty="0" err="1"/>
              <a:t>reales</a:t>
            </a:r>
            <a:r>
              <a:rPr lang="en-US" sz="2400" dirty="0"/>
              <a:t> de </a:t>
            </a:r>
            <a:r>
              <a:rPr lang="en-US" sz="2400" dirty="0" err="1"/>
              <a:t>innovación</a:t>
            </a:r>
            <a:r>
              <a:rPr lang="en-US" sz="2400" dirty="0"/>
              <a:t>. Los </a:t>
            </a:r>
            <a:r>
              <a:rPr lang="en-US" sz="2400" dirty="0" err="1"/>
              <a:t>primeros</a:t>
            </a:r>
            <a:r>
              <a:rPr lang="en-US" sz="2400" dirty="0"/>
              <a:t> </a:t>
            </a:r>
            <a:r>
              <a:rPr lang="en-US" sz="2400" dirty="0" err="1"/>
              <a:t>casos</a:t>
            </a:r>
            <a:r>
              <a:rPr lang="en-US" sz="2400" dirty="0"/>
              <a:t> </a:t>
            </a:r>
            <a:r>
              <a:rPr lang="en-US" sz="2400" dirty="0" err="1"/>
              <a:t>que</a:t>
            </a:r>
            <a:r>
              <a:rPr lang="en-US" sz="2400" dirty="0"/>
              <a:t> </a:t>
            </a:r>
            <a:r>
              <a:rPr lang="en-US" sz="2400" dirty="0" err="1"/>
              <a:t>examinaremos</a:t>
            </a:r>
            <a:r>
              <a:rPr lang="en-US" sz="2400" dirty="0"/>
              <a:t> son </a:t>
            </a:r>
            <a:r>
              <a:rPr lang="en-US" sz="2400" dirty="0" err="1"/>
              <a:t>las</a:t>
            </a:r>
            <a:r>
              <a:rPr lang="en-US" sz="2400" dirty="0"/>
              <a:t> </a:t>
            </a:r>
            <a:r>
              <a:rPr lang="en-US" sz="2400" dirty="0" err="1"/>
              <a:t>innovaciones</a:t>
            </a:r>
            <a:r>
              <a:rPr lang="en-US" sz="2400" dirty="0"/>
              <a:t> de </a:t>
            </a:r>
            <a:r>
              <a:rPr lang="en-US" sz="2400" b="1" dirty="0"/>
              <a:t>Internet, Google, Xerography y Altos PC</a:t>
            </a:r>
            <a:r>
              <a:rPr lang="en-US" sz="2400" dirty="0"/>
              <a:t>.</a:t>
            </a:r>
            <a:endParaRPr lang="en-US" sz="2400" dirty="0" smtClean="0"/>
          </a:p>
        </p:txBody>
      </p:sp>
    </p:spTree>
    <p:extLst>
      <p:ext uri="{BB962C8B-B14F-4D97-AF65-F5344CB8AC3E}">
        <p14:creationId xmlns:p14="http://schemas.microsoft.com/office/powerpoint/2010/main" val="644127018"/>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69</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6" name="Marcador de contenido 2"/>
          <p:cNvSpPr txBox="1">
            <a:spLocks/>
          </p:cNvSpPr>
          <p:nvPr/>
        </p:nvSpPr>
        <p:spPr>
          <a:xfrm>
            <a:off x="770400" y="1446414"/>
            <a:ext cx="10385280" cy="46717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Hay un "panorama general" de la </a:t>
            </a:r>
            <a:r>
              <a:rPr lang="en-US" sz="2400" dirty="0" err="1"/>
              <a:t>innovación</a:t>
            </a:r>
            <a:r>
              <a:rPr lang="en-US" sz="2400" dirty="0"/>
              <a:t> (</a:t>
            </a:r>
            <a:r>
              <a:rPr lang="en-US" sz="2400" dirty="0" err="1" smtClean="0"/>
              <a:t>ciencia</a:t>
            </a:r>
            <a:r>
              <a:rPr lang="en-US" sz="2400" dirty="0" smtClean="0"/>
              <a:t>, </a:t>
            </a:r>
            <a:r>
              <a:rPr lang="en-US" sz="2400" dirty="0" err="1"/>
              <a:t>tecnología</a:t>
            </a:r>
            <a:r>
              <a:rPr lang="en-US" sz="2400" dirty="0"/>
              <a:t> y </a:t>
            </a:r>
            <a:r>
              <a:rPr lang="en-US" sz="2400" dirty="0" err="1"/>
              <a:t>economía</a:t>
            </a:r>
            <a:r>
              <a:rPr lang="en-US" sz="2400" dirty="0"/>
              <a:t>) y de la </a:t>
            </a:r>
            <a:r>
              <a:rPr lang="en-US" sz="2400" dirty="0" err="1"/>
              <a:t>industrialización</a:t>
            </a:r>
            <a:r>
              <a:rPr lang="en-US" sz="2400" dirty="0"/>
              <a:t> </a:t>
            </a:r>
            <a:r>
              <a:rPr lang="en-US" sz="2400" dirty="0" err="1"/>
              <a:t>histórica</a:t>
            </a:r>
            <a:r>
              <a:rPr lang="en-US" sz="2400" dirty="0"/>
              <a:t> del </a:t>
            </a:r>
            <a:r>
              <a:rPr lang="en-US" sz="2400" dirty="0" err="1"/>
              <a:t>mundo</a:t>
            </a:r>
            <a:r>
              <a:rPr lang="en-US" sz="2400" dirty="0"/>
              <a:t>. </a:t>
            </a:r>
            <a:endParaRPr lang="en-US" sz="2400" dirty="0" smtClean="0"/>
          </a:p>
          <a:p>
            <a:pPr>
              <a:buClr>
                <a:schemeClr val="tx1"/>
              </a:buClr>
              <a:buFont typeface="Arial" charset="0"/>
              <a:buChar char="•"/>
            </a:pPr>
            <a:r>
              <a:rPr lang="en-US" sz="2400" dirty="0" err="1" smtClean="0"/>
              <a:t>También</a:t>
            </a:r>
            <a:r>
              <a:rPr lang="en-US" sz="2400" dirty="0" smtClean="0"/>
              <a:t> </a:t>
            </a:r>
            <a:r>
              <a:rPr lang="en-US" sz="2400" dirty="0"/>
              <a:t>hay </a:t>
            </a:r>
            <a:r>
              <a:rPr lang="en-US" sz="2400" dirty="0" err="1"/>
              <a:t>una</a:t>
            </a:r>
            <a:r>
              <a:rPr lang="en-US" sz="2400" dirty="0"/>
              <a:t> "</a:t>
            </a:r>
            <a:r>
              <a:rPr lang="en-US" sz="2400" dirty="0" err="1"/>
              <a:t>imagen</a:t>
            </a:r>
            <a:r>
              <a:rPr lang="en-US" sz="2400" dirty="0"/>
              <a:t> </a:t>
            </a:r>
            <a:r>
              <a:rPr lang="en-US" sz="2400" dirty="0" err="1"/>
              <a:t>más</a:t>
            </a:r>
            <a:r>
              <a:rPr lang="en-US" sz="2400" dirty="0"/>
              <a:t> </a:t>
            </a:r>
            <a:r>
              <a:rPr lang="en-US" sz="2400" dirty="0" err="1"/>
              <a:t>pequeña</a:t>
            </a:r>
            <a:r>
              <a:rPr lang="en-US" sz="2400" dirty="0"/>
              <a:t>" de la </a:t>
            </a:r>
            <a:r>
              <a:rPr lang="en-US" sz="2400" dirty="0" err="1"/>
              <a:t>innovación</a:t>
            </a:r>
            <a:r>
              <a:rPr lang="en-US" sz="2400" dirty="0"/>
              <a:t>: </a:t>
            </a:r>
            <a:r>
              <a:rPr lang="en-US" sz="2400" dirty="0" err="1"/>
              <a:t>empresas</a:t>
            </a:r>
            <a:r>
              <a:rPr lang="en-US" sz="2400" dirty="0"/>
              <a:t> y </a:t>
            </a:r>
            <a:r>
              <a:rPr lang="en-US" sz="2400" dirty="0" err="1"/>
              <a:t>productos</a:t>
            </a:r>
            <a:r>
              <a:rPr lang="en-US" sz="2400" dirty="0"/>
              <a:t> de </a:t>
            </a:r>
            <a:r>
              <a:rPr lang="en-US" sz="2400" dirty="0" err="1"/>
              <a:t>competencia</a:t>
            </a:r>
            <a:r>
              <a:rPr lang="en-US" sz="2400" dirty="0"/>
              <a:t> y </a:t>
            </a:r>
            <a:r>
              <a:rPr lang="en-US" sz="2400" dirty="0" err="1"/>
              <a:t>productos</a:t>
            </a:r>
            <a:r>
              <a:rPr lang="en-US" sz="2400" dirty="0"/>
              <a:t> / </a:t>
            </a:r>
            <a:r>
              <a:rPr lang="en-US" sz="2400" dirty="0" err="1"/>
              <a:t>servicios</a:t>
            </a:r>
            <a:r>
              <a:rPr lang="en-US" sz="2400" dirty="0"/>
              <a:t> de </a:t>
            </a:r>
            <a:r>
              <a:rPr lang="en-US" sz="2400" dirty="0" err="1"/>
              <a:t>alta</a:t>
            </a:r>
            <a:r>
              <a:rPr lang="en-US" sz="2400" dirty="0"/>
              <a:t> </a:t>
            </a:r>
            <a:r>
              <a:rPr lang="en-US" sz="2400" dirty="0" err="1"/>
              <a:t>tecnología</a:t>
            </a:r>
            <a:r>
              <a:rPr lang="en-US" sz="2400" dirty="0"/>
              <a:t>. </a:t>
            </a:r>
            <a:endParaRPr lang="en-US" sz="2400" dirty="0" smtClean="0"/>
          </a:p>
          <a:p>
            <a:pPr>
              <a:buClr>
                <a:schemeClr val="tx1"/>
              </a:buClr>
              <a:buFont typeface="Arial" charset="0"/>
              <a:buChar char="•"/>
            </a:pPr>
            <a:r>
              <a:rPr lang="en-US" sz="2400" dirty="0" smtClean="0"/>
              <a:t>La </a:t>
            </a:r>
            <a:r>
              <a:rPr lang="en-US" sz="2400" dirty="0" err="1"/>
              <a:t>innovación</a:t>
            </a:r>
            <a:r>
              <a:rPr lang="en-US" sz="2400" dirty="0"/>
              <a:t> opera a dos </a:t>
            </a:r>
            <a:r>
              <a:rPr lang="en-US" sz="2400" dirty="0" err="1"/>
              <a:t>niveles</a:t>
            </a:r>
            <a:r>
              <a:rPr lang="en-US" sz="2400" dirty="0"/>
              <a:t>: macro y micro. </a:t>
            </a:r>
            <a:endParaRPr lang="en-US" sz="2400" dirty="0" smtClean="0"/>
          </a:p>
          <a:p>
            <a:pPr>
              <a:buClr>
                <a:schemeClr val="tx1"/>
              </a:buClr>
              <a:buFont typeface="Arial" charset="0"/>
              <a:buChar char="•"/>
            </a:pPr>
            <a:r>
              <a:rPr lang="en-US" sz="2400" dirty="0" err="1" smtClean="0"/>
              <a:t>Comenzamos</a:t>
            </a:r>
            <a:r>
              <a:rPr lang="en-US" sz="2400" dirty="0" smtClean="0"/>
              <a:t> </a:t>
            </a:r>
            <a:r>
              <a:rPr lang="en-US" sz="2400" dirty="0" err="1"/>
              <a:t>mirando</a:t>
            </a:r>
            <a:r>
              <a:rPr lang="en-US" sz="2400" dirty="0"/>
              <a:t> el </a:t>
            </a:r>
            <a:r>
              <a:rPr lang="en-US" sz="2400" dirty="0" err="1"/>
              <a:t>nivel</a:t>
            </a:r>
            <a:r>
              <a:rPr lang="en-US" sz="2400" dirty="0"/>
              <a:t> macro </a:t>
            </a:r>
            <a:r>
              <a:rPr lang="en-US" sz="2400" dirty="0" err="1"/>
              <a:t>haciendo</a:t>
            </a:r>
            <a:r>
              <a:rPr lang="en-US" sz="2400" dirty="0"/>
              <a:t> </a:t>
            </a:r>
            <a:r>
              <a:rPr lang="en-US" sz="2400" dirty="0" err="1"/>
              <a:t>las</a:t>
            </a:r>
            <a:r>
              <a:rPr lang="en-US" sz="2400" dirty="0"/>
              <a:t> </a:t>
            </a:r>
            <a:r>
              <a:rPr lang="en-US" sz="2400" dirty="0" err="1"/>
              <a:t>siguientes</a:t>
            </a:r>
            <a:r>
              <a:rPr lang="en-US" sz="2400" dirty="0"/>
              <a:t> </a:t>
            </a:r>
            <a:r>
              <a:rPr lang="en-US" sz="2400" dirty="0" err="1"/>
              <a:t>preguntas</a:t>
            </a:r>
            <a:r>
              <a:rPr lang="en-US" sz="2400" dirty="0" smtClean="0"/>
              <a:t>:</a:t>
            </a:r>
          </a:p>
          <a:p>
            <a:pPr lvl="1">
              <a:buClr>
                <a:schemeClr val="tx1"/>
              </a:buClr>
              <a:buFont typeface="Wingdings" charset="2"/>
              <a:buChar char="Ø"/>
            </a:pPr>
            <a:r>
              <a:rPr lang="en-US" sz="2400" dirty="0" smtClean="0"/>
              <a:t>¿</a:t>
            </a:r>
            <a:r>
              <a:rPr lang="en-US" sz="2400" dirty="0" err="1"/>
              <a:t>Cómo</a:t>
            </a:r>
            <a:r>
              <a:rPr lang="en-US" sz="2400" dirty="0"/>
              <a:t> la </a:t>
            </a:r>
            <a:r>
              <a:rPr lang="en-US" sz="2400" dirty="0" err="1"/>
              <a:t>innovación</a:t>
            </a:r>
            <a:r>
              <a:rPr lang="en-US" sz="2400" dirty="0"/>
              <a:t> </a:t>
            </a:r>
            <a:r>
              <a:rPr lang="en-US" sz="2400" dirty="0" err="1"/>
              <a:t>crea</a:t>
            </a:r>
            <a:r>
              <a:rPr lang="en-US" sz="2400" dirty="0"/>
              <a:t> </a:t>
            </a:r>
            <a:r>
              <a:rPr lang="en-US" sz="2400" dirty="0" err="1"/>
              <a:t>riqueza</a:t>
            </a:r>
            <a:r>
              <a:rPr lang="en-US" sz="2400" dirty="0" smtClean="0"/>
              <a:t>?</a:t>
            </a:r>
          </a:p>
          <a:p>
            <a:pPr lvl="1">
              <a:buClr>
                <a:schemeClr val="tx1"/>
              </a:buClr>
              <a:buFont typeface="Wingdings" charset="2"/>
              <a:buChar char="Ø"/>
            </a:pPr>
            <a:r>
              <a:rPr lang="en-US" sz="2400" dirty="0" smtClean="0"/>
              <a:t>¿</a:t>
            </a:r>
            <a:r>
              <a:rPr lang="en-US" sz="2400" dirty="0" err="1"/>
              <a:t>Cómo</a:t>
            </a:r>
            <a:r>
              <a:rPr lang="en-US" sz="2400" dirty="0"/>
              <a:t> </a:t>
            </a:r>
            <a:r>
              <a:rPr lang="en-US" sz="2400" dirty="0" err="1"/>
              <a:t>transforma</a:t>
            </a:r>
            <a:r>
              <a:rPr lang="en-US" sz="2400" dirty="0"/>
              <a:t> la </a:t>
            </a:r>
            <a:r>
              <a:rPr lang="en-US" sz="2400" dirty="0" err="1"/>
              <a:t>innovación</a:t>
            </a:r>
            <a:r>
              <a:rPr lang="en-US" sz="2400" dirty="0"/>
              <a:t> la </a:t>
            </a:r>
            <a:r>
              <a:rPr lang="en-US" sz="2400" dirty="0" err="1"/>
              <a:t>naturaleza</a:t>
            </a:r>
            <a:r>
              <a:rPr lang="en-US" sz="2400" dirty="0"/>
              <a:t> </a:t>
            </a:r>
            <a:r>
              <a:rPr lang="en-US" sz="2400" dirty="0" err="1"/>
              <a:t>científica</a:t>
            </a:r>
            <a:r>
              <a:rPr lang="en-US" sz="2400" dirty="0"/>
              <a:t> en </a:t>
            </a:r>
            <a:r>
              <a:rPr lang="en-US" sz="2400" dirty="0" err="1" smtClean="0"/>
              <a:t>utilidad</a:t>
            </a:r>
            <a:r>
              <a:rPr lang="en-US" sz="2400" dirty="0" smtClean="0"/>
              <a:t> </a:t>
            </a:r>
            <a:r>
              <a:rPr lang="en-US" sz="2400" dirty="0" err="1" smtClean="0"/>
              <a:t>económica</a:t>
            </a:r>
            <a:r>
              <a:rPr lang="en-US" sz="2400" dirty="0" smtClean="0"/>
              <a:t>?</a:t>
            </a:r>
          </a:p>
          <a:p>
            <a:pPr lvl="1">
              <a:buClr>
                <a:schemeClr val="tx1"/>
              </a:buClr>
              <a:buFont typeface="Wingdings" charset="2"/>
              <a:buChar char="Ø"/>
            </a:pPr>
            <a:r>
              <a:rPr lang="en-US" sz="2400" dirty="0" smtClean="0"/>
              <a:t>¿</a:t>
            </a:r>
            <a:r>
              <a:rPr lang="en-US" sz="2400" dirty="0" err="1"/>
              <a:t>Quién</a:t>
            </a:r>
            <a:r>
              <a:rPr lang="en-US" sz="2400" dirty="0"/>
              <a:t> </a:t>
            </a:r>
            <a:r>
              <a:rPr lang="en-US" sz="2400" dirty="0" err="1"/>
              <a:t>hace</a:t>
            </a:r>
            <a:r>
              <a:rPr lang="en-US" sz="2400" dirty="0"/>
              <a:t> la </a:t>
            </a:r>
            <a:r>
              <a:rPr lang="en-US" sz="2400" dirty="0" err="1"/>
              <a:t>innovación</a:t>
            </a:r>
            <a:r>
              <a:rPr lang="en-US" sz="2400" dirty="0"/>
              <a:t>?</a:t>
            </a:r>
            <a:endParaRPr lang="en-US" sz="2400" dirty="0" smtClean="0"/>
          </a:p>
        </p:txBody>
      </p:sp>
    </p:spTree>
    <p:extLst>
      <p:ext uri="{BB962C8B-B14F-4D97-AF65-F5344CB8AC3E}">
        <p14:creationId xmlns:p14="http://schemas.microsoft.com/office/powerpoint/2010/main" val="60707654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El lado </a:t>
            </a:r>
            <a:r>
              <a:rPr lang="es-ES" sz="4400" b="1" dirty="0" smtClean="0"/>
              <a:t>práctico</a:t>
            </a:r>
            <a:r>
              <a:rPr lang="es-ES" sz="4400" dirty="0" smtClean="0"/>
              <a:t> de la Investigación</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7</a:t>
            </a:fld>
            <a:endParaRPr lang="en-US" sz="1600" dirty="0"/>
          </a:p>
        </p:txBody>
      </p:sp>
      <p:sp>
        <p:nvSpPr>
          <p:cNvPr id="5" name="CuadroTexto 4"/>
          <p:cNvSpPr txBox="1"/>
          <p:nvPr/>
        </p:nvSpPr>
        <p:spPr>
          <a:xfrm>
            <a:off x="1130531" y="2477193"/>
            <a:ext cx="3458576" cy="1384995"/>
          </a:xfrm>
          <a:prstGeom prst="rect">
            <a:avLst/>
          </a:prstGeom>
          <a:noFill/>
        </p:spPr>
        <p:txBody>
          <a:bodyPr wrap="none" rtlCol="0">
            <a:spAutoFit/>
          </a:bodyPr>
          <a:lstStyle/>
          <a:p>
            <a:pPr marL="457200" indent="-457200">
              <a:buFontTx/>
              <a:buChar char="-"/>
            </a:pPr>
            <a:r>
              <a:rPr lang="en-US" sz="2800" dirty="0" smtClean="0"/>
              <a:t>SLR paper </a:t>
            </a:r>
          </a:p>
          <a:p>
            <a:pPr marL="457200" indent="-457200">
              <a:buFontTx/>
              <a:buChar char="-"/>
            </a:pPr>
            <a:r>
              <a:rPr lang="en-US" sz="2800" dirty="0" err="1"/>
              <a:t>M</a:t>
            </a:r>
            <a:r>
              <a:rPr lang="en-US" sz="2800" dirty="0" err="1" smtClean="0"/>
              <a:t>anejo</a:t>
            </a:r>
            <a:r>
              <a:rPr lang="en-US" sz="2800" dirty="0" smtClean="0"/>
              <a:t> de LATEX</a:t>
            </a:r>
          </a:p>
          <a:p>
            <a:pPr marL="457200" indent="-457200">
              <a:buFontTx/>
              <a:buChar char="-"/>
            </a:pPr>
            <a:r>
              <a:rPr lang="en-US" sz="2800" dirty="0" err="1" smtClean="0"/>
              <a:t>Otras</a:t>
            </a:r>
            <a:r>
              <a:rPr lang="en-US" sz="2800" dirty="0" smtClean="0"/>
              <a:t> </a:t>
            </a:r>
            <a:r>
              <a:rPr lang="en-US" sz="2800" dirty="0" err="1" smtClean="0"/>
              <a:t>herramientas</a:t>
            </a:r>
            <a:endParaRPr lang="en-US" sz="2800" dirty="0"/>
          </a:p>
        </p:txBody>
      </p:sp>
      <p:pic>
        <p:nvPicPr>
          <p:cNvPr id="7" name="Imagen 6"/>
          <p:cNvPicPr>
            <a:picLocks noChangeAspect="1"/>
          </p:cNvPicPr>
          <p:nvPr/>
        </p:nvPicPr>
        <p:blipFill>
          <a:blip r:embed="rId3"/>
          <a:stretch>
            <a:fillRect/>
          </a:stretch>
        </p:blipFill>
        <p:spPr>
          <a:xfrm>
            <a:off x="7237394" y="1949929"/>
            <a:ext cx="3975089" cy="4090518"/>
          </a:xfrm>
          <a:prstGeom prst="rect">
            <a:avLst/>
          </a:prstGeom>
        </p:spPr>
      </p:pic>
    </p:spTree>
    <p:extLst>
      <p:ext uri="{BB962C8B-B14F-4D97-AF65-F5344CB8AC3E}">
        <p14:creationId xmlns:p14="http://schemas.microsoft.com/office/powerpoint/2010/main" val="3719165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70</a:t>
            </a:fld>
            <a:endParaRPr lang="en-US" sz="1600" dirty="0"/>
          </a:p>
        </p:txBody>
      </p:sp>
      <p:sp>
        <p:nvSpPr>
          <p:cNvPr id="3" name="CuadroTexto 2"/>
          <p:cNvSpPr txBox="1"/>
          <p:nvPr/>
        </p:nvSpPr>
        <p:spPr>
          <a:xfrm>
            <a:off x="1097280" y="2660073"/>
            <a:ext cx="7301166" cy="584775"/>
          </a:xfrm>
          <a:prstGeom prst="rect">
            <a:avLst/>
          </a:prstGeom>
          <a:noFill/>
        </p:spPr>
        <p:txBody>
          <a:bodyPr wrap="none" rtlCol="0">
            <a:spAutoFit/>
          </a:bodyPr>
          <a:lstStyle/>
          <a:p>
            <a:r>
              <a:rPr lang="en-US" sz="3200" dirty="0" smtClean="0">
                <a:hlinkClick r:id="rId2"/>
              </a:rPr>
              <a:t>Línea de tiempo: Revoluciones Industriales</a:t>
            </a:r>
            <a:endParaRPr lang="en-US" sz="3200" dirty="0"/>
          </a:p>
        </p:txBody>
      </p:sp>
    </p:spTree>
    <p:extLst>
      <p:ext uri="{BB962C8B-B14F-4D97-AF65-F5344CB8AC3E}">
        <p14:creationId xmlns:p14="http://schemas.microsoft.com/office/powerpoint/2010/main" val="1384456504"/>
      </p:ext>
    </p:extLst>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71</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531803" y="1400557"/>
            <a:ext cx="5763405" cy="3354323"/>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Históricamente</a:t>
            </a:r>
            <a:r>
              <a:rPr lang="en-US" sz="2400" dirty="0"/>
              <a:t>, el gran </a:t>
            </a:r>
            <a:r>
              <a:rPr lang="en-US" sz="2400" dirty="0" err="1"/>
              <a:t>tema</a:t>
            </a:r>
            <a:r>
              <a:rPr lang="en-US" sz="2400" dirty="0"/>
              <a:t> de la </a:t>
            </a:r>
            <a:r>
              <a:rPr lang="en-US" sz="2400" dirty="0" err="1"/>
              <a:t>innovación</a:t>
            </a:r>
            <a:r>
              <a:rPr lang="en-US" sz="2400" dirty="0"/>
              <a:t> ha </a:t>
            </a:r>
            <a:r>
              <a:rPr lang="en-US" sz="2400" dirty="0" err="1"/>
              <a:t>sido</a:t>
            </a:r>
            <a:r>
              <a:rPr lang="en-US" sz="2400" dirty="0"/>
              <a:t> la </a:t>
            </a:r>
            <a:r>
              <a:rPr lang="en-US" sz="2400" dirty="0" err="1"/>
              <a:t>invención</a:t>
            </a:r>
            <a:r>
              <a:rPr lang="en-US" sz="2400" dirty="0"/>
              <a:t> de </a:t>
            </a:r>
            <a:r>
              <a:rPr lang="en-US" sz="2400" dirty="0" err="1"/>
              <a:t>nuevas</a:t>
            </a:r>
            <a:r>
              <a:rPr lang="en-US" sz="2400" dirty="0"/>
              <a:t> </a:t>
            </a:r>
            <a:r>
              <a:rPr lang="en-US" sz="2400" dirty="0" err="1"/>
              <a:t>tecnologías</a:t>
            </a:r>
            <a:r>
              <a:rPr lang="en-US" sz="2400" dirty="0"/>
              <a:t> </a:t>
            </a:r>
            <a:r>
              <a:rPr lang="en-US" sz="2400" dirty="0" err="1"/>
              <a:t>importantes</a:t>
            </a:r>
            <a:r>
              <a:rPr lang="en-US" sz="2400" dirty="0"/>
              <a:t> y </a:t>
            </a:r>
            <a:r>
              <a:rPr lang="en-US" sz="2400" dirty="0" err="1"/>
              <a:t>sus</a:t>
            </a:r>
            <a:r>
              <a:rPr lang="en-US" sz="2400" dirty="0"/>
              <a:t> </a:t>
            </a:r>
            <a:r>
              <a:rPr lang="en-US" sz="2400" dirty="0" err="1"/>
              <a:t>impactos</a:t>
            </a:r>
            <a:r>
              <a:rPr lang="en-US" sz="2400" dirty="0"/>
              <a:t> </a:t>
            </a:r>
            <a:r>
              <a:rPr lang="en-US" sz="2400" dirty="0" err="1"/>
              <a:t>dramáticos</a:t>
            </a:r>
            <a:r>
              <a:rPr lang="en-US" sz="2400" dirty="0"/>
              <a:t>: </a:t>
            </a:r>
            <a:r>
              <a:rPr lang="en-US" sz="2400" i="1" dirty="0" err="1"/>
              <a:t>cambiar</a:t>
            </a:r>
            <a:r>
              <a:rPr lang="en-US" sz="2400" i="1" dirty="0"/>
              <a:t> a </a:t>
            </a:r>
            <a:r>
              <a:rPr lang="en-US" sz="2400" i="1" dirty="0" err="1"/>
              <a:t>toda</a:t>
            </a:r>
            <a:r>
              <a:rPr lang="en-US" sz="2400" i="1" dirty="0"/>
              <a:t> la </a:t>
            </a:r>
            <a:r>
              <a:rPr lang="en-US" sz="2400" i="1" dirty="0" err="1"/>
              <a:t>sociedad</a:t>
            </a:r>
            <a:r>
              <a:rPr lang="en-US" sz="2400" i="1" dirty="0"/>
              <a:t> y a </a:t>
            </a:r>
            <a:r>
              <a:rPr lang="en-US" sz="2400" i="1" dirty="0" err="1"/>
              <a:t>todas</a:t>
            </a:r>
            <a:r>
              <a:rPr lang="en-US" sz="2400" i="1" dirty="0"/>
              <a:t> </a:t>
            </a:r>
            <a:r>
              <a:rPr lang="en-US" sz="2400" i="1" dirty="0" err="1"/>
              <a:t>las</a:t>
            </a:r>
            <a:r>
              <a:rPr lang="en-US" sz="2400" i="1" dirty="0"/>
              <a:t> </a:t>
            </a:r>
            <a:r>
              <a:rPr lang="en-US" sz="2400" i="1" dirty="0" err="1"/>
              <a:t>sociedades</a:t>
            </a:r>
            <a:r>
              <a:rPr lang="en-US" sz="2400" i="1" dirty="0"/>
              <a:t>. </a:t>
            </a:r>
            <a:endParaRPr lang="en-US" sz="2400" i="1" dirty="0" smtClean="0"/>
          </a:p>
          <a:p>
            <a:pPr>
              <a:buClr>
                <a:schemeClr val="tx1"/>
              </a:buClr>
              <a:buFont typeface="Arial" charset="0"/>
              <a:buChar char="•"/>
            </a:pPr>
            <a:r>
              <a:rPr lang="en-US" sz="2400" dirty="0"/>
              <a:t> </a:t>
            </a:r>
            <a:r>
              <a:rPr lang="en-US" sz="2400" dirty="0" err="1" smtClean="0"/>
              <a:t>Esta</a:t>
            </a:r>
            <a:r>
              <a:rPr lang="en-US" sz="2400" dirty="0" smtClean="0"/>
              <a:t> </a:t>
            </a:r>
            <a:r>
              <a:rPr lang="en-US" sz="2400" dirty="0" err="1"/>
              <a:t>historia</a:t>
            </a:r>
            <a:r>
              <a:rPr lang="en-US" sz="2400" dirty="0"/>
              <a:t> del </a:t>
            </a:r>
            <a:r>
              <a:rPr lang="en-US" sz="2400" dirty="0" err="1"/>
              <a:t>mundo</a:t>
            </a:r>
            <a:r>
              <a:rPr lang="en-US" sz="2400" dirty="0"/>
              <a:t> </a:t>
            </a:r>
            <a:r>
              <a:rPr lang="en-US" sz="2400" dirty="0" err="1"/>
              <a:t>moderno</a:t>
            </a:r>
            <a:r>
              <a:rPr lang="en-US" sz="2400" dirty="0"/>
              <a:t> ha </a:t>
            </a:r>
            <a:r>
              <a:rPr lang="en-US" sz="2400" dirty="0" err="1"/>
              <a:t>sido</a:t>
            </a:r>
            <a:r>
              <a:rPr lang="en-US" sz="2400" dirty="0"/>
              <a:t> </a:t>
            </a:r>
            <a:r>
              <a:rPr lang="en-US" sz="2400" dirty="0" err="1"/>
              <a:t>dramática</a:t>
            </a:r>
            <a:r>
              <a:rPr lang="en-US" sz="2400" dirty="0"/>
              <a:t> y </a:t>
            </a:r>
            <a:r>
              <a:rPr lang="en-US" sz="2400" dirty="0" err="1"/>
              <a:t>despiadada</a:t>
            </a:r>
            <a:r>
              <a:rPr lang="en-US" sz="2400" dirty="0"/>
              <a:t>. El drama ha </a:t>
            </a:r>
            <a:r>
              <a:rPr lang="en-US" sz="2400" dirty="0" err="1"/>
              <a:t>sido</a:t>
            </a:r>
            <a:r>
              <a:rPr lang="en-US" sz="2400" dirty="0"/>
              <a:t> la </a:t>
            </a:r>
            <a:r>
              <a:rPr lang="en-US" sz="2400" dirty="0" err="1"/>
              <a:t>transformación</a:t>
            </a:r>
            <a:r>
              <a:rPr lang="en-US" sz="2400" dirty="0"/>
              <a:t> total de </a:t>
            </a:r>
            <a:r>
              <a:rPr lang="en-US" sz="2400" dirty="0" err="1"/>
              <a:t>las</a:t>
            </a:r>
            <a:r>
              <a:rPr lang="en-US" sz="2400" dirty="0"/>
              <a:t> </a:t>
            </a:r>
            <a:r>
              <a:rPr lang="en-US" sz="2400" dirty="0" err="1"/>
              <a:t>sociedades</a:t>
            </a:r>
            <a:r>
              <a:rPr lang="en-US" sz="2400" dirty="0"/>
              <a:t> en el </a:t>
            </a:r>
            <a:r>
              <a:rPr lang="en-US" sz="2400" dirty="0" err="1"/>
              <a:t>mundo</a:t>
            </a:r>
            <a:r>
              <a:rPr lang="en-US" sz="2400" dirty="0"/>
              <a:t> de feudal y tribal a industrial. La </a:t>
            </a:r>
            <a:r>
              <a:rPr lang="en-US" sz="2400" dirty="0" err="1"/>
              <a:t>crueldad</a:t>
            </a:r>
            <a:r>
              <a:rPr lang="en-US" sz="2400" dirty="0"/>
              <a:t> en el </a:t>
            </a:r>
            <a:r>
              <a:rPr lang="en-US" sz="2400" dirty="0" err="1"/>
              <a:t>cambio</a:t>
            </a:r>
            <a:r>
              <a:rPr lang="en-US" sz="2400" dirty="0"/>
              <a:t> </a:t>
            </a:r>
            <a:r>
              <a:rPr lang="en-US" sz="2400" dirty="0" err="1"/>
              <a:t>tecnológico</a:t>
            </a:r>
            <a:r>
              <a:rPr lang="en-US" sz="2400" dirty="0"/>
              <a:t> ha </a:t>
            </a:r>
            <a:r>
              <a:rPr lang="en-US" sz="2400" dirty="0" err="1"/>
              <a:t>sido</a:t>
            </a:r>
            <a:r>
              <a:rPr lang="en-US" sz="2400" dirty="0"/>
              <a:t> </a:t>
            </a:r>
            <a:r>
              <a:rPr lang="en-US" sz="2400" dirty="0" err="1"/>
              <a:t>su</a:t>
            </a:r>
            <a:r>
              <a:rPr lang="en-US" sz="2400" dirty="0"/>
              <a:t> </a:t>
            </a:r>
            <a:r>
              <a:rPr lang="en-US" sz="2400" dirty="0" err="1"/>
              <a:t>fuerza</a:t>
            </a:r>
            <a:r>
              <a:rPr lang="en-US" sz="2400" dirty="0"/>
              <a:t>, </a:t>
            </a:r>
            <a:r>
              <a:rPr lang="en-US" sz="2400" dirty="0" err="1"/>
              <a:t>que</a:t>
            </a:r>
            <a:r>
              <a:rPr lang="en-US" sz="2400" dirty="0"/>
              <a:t> </a:t>
            </a:r>
            <a:r>
              <a:rPr lang="en-US" sz="2400" dirty="0" err="1"/>
              <a:t>ninguna</a:t>
            </a:r>
            <a:r>
              <a:rPr lang="en-US" sz="2400" dirty="0"/>
              <a:t> </a:t>
            </a:r>
            <a:r>
              <a:rPr lang="en-US" sz="2400" dirty="0" err="1"/>
              <a:t>sociedad</a:t>
            </a:r>
            <a:r>
              <a:rPr lang="en-US" sz="2400" dirty="0"/>
              <a:t> </a:t>
            </a:r>
            <a:r>
              <a:rPr lang="en-US" sz="2400" dirty="0" err="1"/>
              <a:t>pudo</a:t>
            </a:r>
            <a:r>
              <a:rPr lang="en-US" sz="2400" dirty="0"/>
              <a:t> </a:t>
            </a:r>
            <a:r>
              <a:rPr lang="en-US" sz="2400" dirty="0" err="1"/>
              <a:t>resistir</a:t>
            </a:r>
            <a:r>
              <a:rPr lang="en-US" sz="2400" dirty="0"/>
              <a:t> y </a:t>
            </a:r>
            <a:r>
              <a:rPr lang="en-US" sz="2400" dirty="0" err="1"/>
              <a:t>que</a:t>
            </a:r>
            <a:r>
              <a:rPr lang="en-US" sz="2400" dirty="0"/>
              <a:t> se ha </a:t>
            </a:r>
            <a:r>
              <a:rPr lang="en-US" sz="2400" dirty="0" err="1" smtClean="0"/>
              <a:t>llamado</a:t>
            </a:r>
            <a:r>
              <a:rPr lang="en-US" sz="2400" dirty="0" smtClean="0"/>
              <a:t> </a:t>
            </a:r>
            <a:r>
              <a:rPr lang="en-US" sz="2400" u="sng" dirty="0" err="1"/>
              <a:t>imperativo</a:t>
            </a:r>
            <a:r>
              <a:rPr lang="en-US" sz="2400" u="sng" dirty="0"/>
              <a:t> </a:t>
            </a:r>
            <a:r>
              <a:rPr lang="en-US" sz="2400" u="sng" dirty="0" err="1"/>
              <a:t>tecnológico</a:t>
            </a:r>
            <a:r>
              <a:rPr lang="en-US" sz="2400" dirty="0"/>
              <a:t>. </a:t>
            </a:r>
            <a:endParaRPr lang="en-US" sz="2400" dirty="0" smtClean="0"/>
          </a:p>
        </p:txBody>
      </p:sp>
      <p:pic>
        <p:nvPicPr>
          <p:cNvPr id="5" name="Imagen 4"/>
          <p:cNvPicPr>
            <a:picLocks noChangeAspect="1"/>
          </p:cNvPicPr>
          <p:nvPr/>
        </p:nvPicPr>
        <p:blipFill>
          <a:blip r:embed="rId2"/>
          <a:stretch>
            <a:fillRect/>
          </a:stretch>
        </p:blipFill>
        <p:spPr>
          <a:xfrm>
            <a:off x="6367550" y="1400557"/>
            <a:ext cx="5611668" cy="2464861"/>
          </a:xfrm>
          <a:prstGeom prst="rect">
            <a:avLst/>
          </a:prstGeom>
        </p:spPr>
      </p:pic>
      <p:sp>
        <p:nvSpPr>
          <p:cNvPr id="6" name="Marcador de contenido 2"/>
          <p:cNvSpPr txBox="1">
            <a:spLocks/>
          </p:cNvSpPr>
          <p:nvPr/>
        </p:nvSpPr>
        <p:spPr>
          <a:xfrm>
            <a:off x="750705" y="5149338"/>
            <a:ext cx="10654357" cy="1085208"/>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smtClean="0"/>
              <a:t>El </a:t>
            </a:r>
            <a:r>
              <a:rPr lang="en-US" sz="2400" dirty="0" err="1"/>
              <a:t>cambio</a:t>
            </a:r>
            <a:r>
              <a:rPr lang="en-US" sz="2400" dirty="0"/>
              <a:t> </a:t>
            </a:r>
            <a:r>
              <a:rPr lang="en-US" sz="2400" dirty="0" err="1"/>
              <a:t>tecnológico</a:t>
            </a:r>
            <a:r>
              <a:rPr lang="en-US" sz="2400" dirty="0"/>
              <a:t> ha </a:t>
            </a:r>
            <a:r>
              <a:rPr lang="en-US" sz="2400" dirty="0" err="1"/>
              <a:t>sido</a:t>
            </a:r>
            <a:r>
              <a:rPr lang="en-US" sz="2400" dirty="0"/>
              <a:t> irresistible: en los </a:t>
            </a:r>
            <a:r>
              <a:rPr lang="en-US" sz="2400" dirty="0" err="1"/>
              <a:t>conflictos</a:t>
            </a:r>
            <a:r>
              <a:rPr lang="en-US" sz="2400" dirty="0"/>
              <a:t> </a:t>
            </a:r>
            <a:r>
              <a:rPr lang="en-US" sz="2400" dirty="0" err="1"/>
              <a:t>militares</a:t>
            </a:r>
            <a:r>
              <a:rPr lang="en-US" sz="2400" dirty="0"/>
              <a:t>, en la </a:t>
            </a:r>
            <a:r>
              <a:rPr lang="en-US" sz="2400" dirty="0" err="1"/>
              <a:t>competencia</a:t>
            </a:r>
            <a:r>
              <a:rPr lang="en-US" sz="2400" dirty="0"/>
              <a:t> </a:t>
            </a:r>
            <a:r>
              <a:rPr lang="en-US" sz="2400" dirty="0" err="1"/>
              <a:t>empresarial</a:t>
            </a:r>
            <a:r>
              <a:rPr lang="en-US" sz="2400" dirty="0"/>
              <a:t> y en </a:t>
            </a:r>
            <a:r>
              <a:rPr lang="en-US" sz="2400" dirty="0" err="1"/>
              <a:t>las</a:t>
            </a:r>
            <a:r>
              <a:rPr lang="en-US" sz="2400" dirty="0"/>
              <a:t> </a:t>
            </a:r>
            <a:r>
              <a:rPr lang="en-US" sz="2400" dirty="0" err="1"/>
              <a:t>transformaciones</a:t>
            </a:r>
            <a:r>
              <a:rPr lang="en-US" sz="2400" dirty="0"/>
              <a:t> </a:t>
            </a:r>
            <a:r>
              <a:rPr lang="en-US" sz="2400" dirty="0" err="1"/>
              <a:t>sociales</a:t>
            </a:r>
            <a:r>
              <a:rPr lang="en-US" sz="2400" dirty="0"/>
              <a:t>. (El </a:t>
            </a:r>
            <a:r>
              <a:rPr lang="en-US" sz="2400" dirty="0" err="1"/>
              <a:t>último</a:t>
            </a:r>
            <a:r>
              <a:rPr lang="en-US" sz="2400" dirty="0"/>
              <a:t> de </a:t>
            </a:r>
            <a:r>
              <a:rPr lang="en-US" sz="2400" dirty="0" err="1"/>
              <a:t>estos</a:t>
            </a:r>
            <a:r>
              <a:rPr lang="en-US" sz="2400" dirty="0"/>
              <a:t> </a:t>
            </a:r>
            <a:r>
              <a:rPr lang="en-US" sz="2400" dirty="0" err="1"/>
              <a:t>imperativos</a:t>
            </a:r>
            <a:r>
              <a:rPr lang="en-US" sz="2400" dirty="0"/>
              <a:t> </a:t>
            </a:r>
            <a:r>
              <a:rPr lang="en-US" sz="2400" dirty="0" err="1"/>
              <a:t>es</a:t>
            </a:r>
            <a:r>
              <a:rPr lang="en-US" sz="2400" dirty="0"/>
              <a:t> la </a:t>
            </a:r>
            <a:r>
              <a:rPr lang="en-US" sz="2400" dirty="0" err="1"/>
              <a:t>globalización</a:t>
            </a:r>
            <a:r>
              <a:rPr lang="en-US" sz="2400" dirty="0"/>
              <a:t> del </a:t>
            </a:r>
            <a:r>
              <a:rPr lang="en-US" sz="2400" dirty="0" err="1"/>
              <a:t>mundo</a:t>
            </a:r>
            <a:r>
              <a:rPr lang="en-US" sz="2400" dirty="0"/>
              <a:t>, </a:t>
            </a:r>
            <a:r>
              <a:rPr lang="en-US" sz="2400" dirty="0" err="1"/>
              <a:t>impulsada</a:t>
            </a:r>
            <a:r>
              <a:rPr lang="en-US" sz="2400" dirty="0"/>
              <a:t> </a:t>
            </a:r>
            <a:r>
              <a:rPr lang="en-US" sz="2400" dirty="0" err="1"/>
              <a:t>por</a:t>
            </a:r>
            <a:r>
              <a:rPr lang="en-US" sz="2400" dirty="0"/>
              <a:t> </a:t>
            </a:r>
            <a:r>
              <a:rPr lang="en-US" sz="2400" dirty="0" smtClean="0"/>
              <a:t>Internet).</a:t>
            </a:r>
          </a:p>
        </p:txBody>
      </p:sp>
    </p:spTree>
    <p:extLst>
      <p:ext uri="{BB962C8B-B14F-4D97-AF65-F5344CB8AC3E}">
        <p14:creationId xmlns:p14="http://schemas.microsoft.com/office/powerpoint/2010/main" val="960606291"/>
      </p:ext>
    </p:extLst>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72</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400" y="1446414"/>
            <a:ext cx="7974590" cy="4671753"/>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Volviendo</a:t>
            </a:r>
            <a:r>
              <a:rPr lang="en-US" sz="2400" dirty="0"/>
              <a:t> a los </a:t>
            </a:r>
            <a:r>
              <a:rPr lang="en-US" sz="2400" dirty="0" err="1"/>
              <a:t>años</a:t>
            </a:r>
            <a:r>
              <a:rPr lang="en-US" sz="2400" dirty="0"/>
              <a:t> 1300 y 1400 en Europa, </a:t>
            </a:r>
            <a:r>
              <a:rPr lang="en-US" sz="2400" dirty="0" err="1"/>
              <a:t>hubo</a:t>
            </a:r>
            <a:r>
              <a:rPr lang="en-US" sz="2400" dirty="0"/>
              <a:t> dos </a:t>
            </a:r>
            <a:r>
              <a:rPr lang="en-US" sz="2400" dirty="0" err="1"/>
              <a:t>innovaciones</a:t>
            </a:r>
            <a:r>
              <a:rPr lang="en-US" sz="2400" dirty="0"/>
              <a:t> </a:t>
            </a:r>
            <a:r>
              <a:rPr lang="en-US" sz="2400" dirty="0" err="1"/>
              <a:t>tecnológicas</a:t>
            </a:r>
            <a:r>
              <a:rPr lang="en-US" sz="2400" dirty="0"/>
              <a:t> </a:t>
            </a:r>
            <a:r>
              <a:rPr lang="en-US" sz="2400" dirty="0" err="1"/>
              <a:t>que</a:t>
            </a:r>
            <a:r>
              <a:rPr lang="en-US" sz="2400" dirty="0"/>
              <a:t> </a:t>
            </a:r>
            <a:r>
              <a:rPr lang="en-US" sz="2400" dirty="0" err="1"/>
              <a:t>proporcionaron</a:t>
            </a:r>
            <a:r>
              <a:rPr lang="en-US" sz="2400" dirty="0"/>
              <a:t> la base </a:t>
            </a:r>
            <a:r>
              <a:rPr lang="en-US" sz="2400" dirty="0" err="1"/>
              <a:t>técnica</a:t>
            </a:r>
            <a:r>
              <a:rPr lang="en-US" sz="2400" dirty="0"/>
              <a:t> para el </a:t>
            </a:r>
            <a:r>
              <a:rPr lang="en-US" sz="2400" dirty="0" err="1"/>
              <a:t>comienzo</a:t>
            </a:r>
            <a:r>
              <a:rPr lang="en-US" sz="2400" dirty="0"/>
              <a:t> de </a:t>
            </a:r>
            <a:r>
              <a:rPr lang="en-US" sz="2400" dirty="0" err="1"/>
              <a:t>nuestra</a:t>
            </a:r>
            <a:r>
              <a:rPr lang="en-US" sz="2400" dirty="0"/>
              <a:t> era </a:t>
            </a:r>
            <a:r>
              <a:rPr lang="en-US" sz="2400" dirty="0" err="1"/>
              <a:t>moderna</a:t>
            </a:r>
            <a:r>
              <a:rPr lang="en-US" sz="2400" dirty="0"/>
              <a:t>: el </a:t>
            </a:r>
            <a:r>
              <a:rPr lang="en-US" sz="2400" dirty="0" err="1"/>
              <a:t>arma</a:t>
            </a:r>
            <a:r>
              <a:rPr lang="en-US" sz="2400" dirty="0"/>
              <a:t> y la </a:t>
            </a:r>
            <a:r>
              <a:rPr lang="en-US" sz="2400" dirty="0" err="1"/>
              <a:t>imprenta</a:t>
            </a:r>
            <a:r>
              <a:rPr lang="en-US" sz="2400" dirty="0"/>
              <a:t>. </a:t>
            </a:r>
            <a:endParaRPr lang="en-US" sz="2400" dirty="0" smtClean="0"/>
          </a:p>
          <a:p>
            <a:pPr>
              <a:buClr>
                <a:schemeClr val="tx1"/>
              </a:buClr>
              <a:buFont typeface="Arial" charset="0"/>
              <a:buChar char="•"/>
            </a:pPr>
            <a:r>
              <a:rPr lang="en-US" sz="2400" dirty="0"/>
              <a:t> </a:t>
            </a:r>
            <a:r>
              <a:rPr lang="en-US" sz="2400" dirty="0" smtClean="0"/>
              <a:t>No </a:t>
            </a:r>
            <a:r>
              <a:rPr lang="en-US" sz="2400" dirty="0" err="1"/>
              <a:t>eran</a:t>
            </a:r>
            <a:r>
              <a:rPr lang="en-US" sz="2400" dirty="0"/>
              <a:t> </a:t>
            </a:r>
            <a:r>
              <a:rPr lang="en-US" sz="2400" dirty="0" err="1"/>
              <a:t>tecnologías</a:t>
            </a:r>
            <a:r>
              <a:rPr lang="en-US" sz="2400" dirty="0"/>
              <a:t> </a:t>
            </a:r>
            <a:r>
              <a:rPr lang="en-US" sz="2400" dirty="0" err="1"/>
              <a:t>científicas</a:t>
            </a:r>
            <a:r>
              <a:rPr lang="en-US" sz="2400" dirty="0"/>
              <a:t>, </a:t>
            </a:r>
            <a:r>
              <a:rPr lang="en-US" sz="2400" dirty="0" err="1"/>
              <a:t>sino</a:t>
            </a:r>
            <a:r>
              <a:rPr lang="en-US" sz="2400" dirty="0"/>
              <a:t> </a:t>
            </a:r>
            <a:r>
              <a:rPr lang="en-US" sz="2400" dirty="0" err="1"/>
              <a:t>tecnologías</a:t>
            </a:r>
            <a:r>
              <a:rPr lang="en-US" sz="2400" dirty="0"/>
              <a:t>; </a:t>
            </a:r>
            <a:r>
              <a:rPr lang="en-US" sz="2400" dirty="0" err="1"/>
              <a:t>l</a:t>
            </a:r>
            <a:r>
              <a:rPr lang="en-US" sz="2400" dirty="0" err="1" smtClean="0"/>
              <a:t>as</a:t>
            </a:r>
            <a:r>
              <a:rPr lang="en-US" sz="2400" dirty="0" smtClean="0"/>
              <a:t> </a:t>
            </a:r>
            <a:r>
              <a:rPr lang="en-US" sz="2400" dirty="0" err="1"/>
              <a:t>tecnologías</a:t>
            </a:r>
            <a:r>
              <a:rPr lang="en-US" sz="2400" dirty="0"/>
              <a:t> de la </a:t>
            </a:r>
            <a:r>
              <a:rPr lang="en-US" sz="2400" dirty="0" err="1"/>
              <a:t>pistola</a:t>
            </a:r>
            <a:r>
              <a:rPr lang="en-US" sz="2400" dirty="0"/>
              <a:t> y la </a:t>
            </a:r>
            <a:r>
              <a:rPr lang="en-US" sz="2400" dirty="0" err="1"/>
              <a:t>imprenta</a:t>
            </a:r>
            <a:r>
              <a:rPr lang="en-US" sz="2400" dirty="0"/>
              <a:t> se </a:t>
            </a:r>
            <a:r>
              <a:rPr lang="en-US" sz="2400" dirty="0" err="1"/>
              <a:t>habían</a:t>
            </a:r>
            <a:r>
              <a:rPr lang="en-US" sz="2400" dirty="0"/>
              <a:t> </a:t>
            </a:r>
            <a:r>
              <a:rPr lang="en-US" sz="2400" dirty="0" err="1"/>
              <a:t>inventado</a:t>
            </a:r>
            <a:r>
              <a:rPr lang="en-US" sz="2400" dirty="0"/>
              <a:t> en China, </a:t>
            </a:r>
            <a:r>
              <a:rPr lang="en-US" sz="2400" dirty="0" err="1"/>
              <a:t>pero</a:t>
            </a:r>
            <a:r>
              <a:rPr lang="en-US" sz="2400" dirty="0"/>
              <a:t> se </a:t>
            </a:r>
            <a:r>
              <a:rPr lang="en-US" sz="2400" dirty="0" err="1"/>
              <a:t>innovaron</a:t>
            </a:r>
            <a:r>
              <a:rPr lang="en-US" sz="2400" dirty="0"/>
              <a:t> en Europa. </a:t>
            </a:r>
            <a:endParaRPr lang="en-US" sz="2400" dirty="0" smtClean="0"/>
          </a:p>
          <a:p>
            <a:pPr>
              <a:buClr>
                <a:schemeClr val="tx1"/>
              </a:buClr>
              <a:buFont typeface="Arial" charset="0"/>
              <a:buChar char="•"/>
            </a:pPr>
            <a:r>
              <a:rPr lang="en-US" sz="2400" dirty="0"/>
              <a:t> </a:t>
            </a:r>
            <a:r>
              <a:rPr lang="en-US" sz="2400" dirty="0" err="1" smtClean="0"/>
              <a:t>Esta</a:t>
            </a:r>
            <a:r>
              <a:rPr lang="en-US" sz="2400" dirty="0" smtClean="0"/>
              <a:t> </a:t>
            </a:r>
            <a:r>
              <a:rPr lang="en-US" sz="2400" dirty="0" err="1"/>
              <a:t>es</a:t>
            </a:r>
            <a:r>
              <a:rPr lang="en-US" sz="2400" dirty="0"/>
              <a:t> </a:t>
            </a:r>
            <a:r>
              <a:rPr lang="en-US" sz="2400" dirty="0" err="1"/>
              <a:t>una</a:t>
            </a:r>
            <a:r>
              <a:rPr lang="en-US" sz="2400" dirty="0"/>
              <a:t> </a:t>
            </a:r>
            <a:r>
              <a:rPr lang="en-US" sz="2400" dirty="0" err="1"/>
              <a:t>distinción</a:t>
            </a:r>
            <a:r>
              <a:rPr lang="en-US" sz="2400" dirty="0"/>
              <a:t> </a:t>
            </a:r>
            <a:r>
              <a:rPr lang="en-US" sz="2400" dirty="0" err="1"/>
              <a:t>importante</a:t>
            </a:r>
            <a:r>
              <a:rPr lang="en-US" sz="2400" dirty="0"/>
              <a:t> entre la </a:t>
            </a:r>
            <a:r>
              <a:rPr lang="en-US" sz="2400" dirty="0" err="1"/>
              <a:t>invención</a:t>
            </a:r>
            <a:r>
              <a:rPr lang="en-US" sz="2400" dirty="0"/>
              <a:t> </a:t>
            </a:r>
            <a:r>
              <a:rPr lang="en-US" sz="2400" dirty="0" err="1"/>
              <a:t>solamente</a:t>
            </a:r>
            <a:r>
              <a:rPr lang="en-US" sz="2400" dirty="0"/>
              <a:t> y la </a:t>
            </a:r>
            <a:r>
              <a:rPr lang="en-US" sz="2400" dirty="0" err="1"/>
              <a:t>innovación</a:t>
            </a:r>
            <a:r>
              <a:rPr lang="en-US" sz="2400" dirty="0"/>
              <a:t> </a:t>
            </a:r>
            <a:r>
              <a:rPr lang="en-US" sz="2400" dirty="0" err="1"/>
              <a:t>como</a:t>
            </a:r>
            <a:r>
              <a:rPr lang="en-US" sz="2400" dirty="0"/>
              <a:t> </a:t>
            </a:r>
            <a:r>
              <a:rPr lang="en-US" sz="2400" u="sng" dirty="0" err="1"/>
              <a:t>invención</a:t>
            </a:r>
            <a:r>
              <a:rPr lang="en-US" sz="2400" dirty="0"/>
              <a:t> y </a:t>
            </a:r>
            <a:r>
              <a:rPr lang="en-US" sz="2400" u="sng" dirty="0" err="1"/>
              <a:t>comercialización</a:t>
            </a:r>
            <a:r>
              <a:rPr lang="en-US" sz="2400" dirty="0"/>
              <a:t>. El </a:t>
            </a:r>
            <a:r>
              <a:rPr lang="en-US" sz="2400" dirty="0" err="1"/>
              <a:t>arma</a:t>
            </a:r>
            <a:r>
              <a:rPr lang="en-US" sz="2400" dirty="0"/>
              <a:t> </a:t>
            </a:r>
            <a:r>
              <a:rPr lang="en-US" sz="2400" dirty="0" err="1"/>
              <a:t>fue</a:t>
            </a:r>
            <a:r>
              <a:rPr lang="en-US" sz="2400" dirty="0"/>
              <a:t> </a:t>
            </a:r>
            <a:r>
              <a:rPr lang="en-US" sz="2400" dirty="0" err="1"/>
              <a:t>mejorada</a:t>
            </a:r>
            <a:r>
              <a:rPr lang="en-US" sz="2400" dirty="0"/>
              <a:t> y </a:t>
            </a:r>
            <a:r>
              <a:rPr lang="en-US" sz="2400" dirty="0" err="1"/>
              <a:t>comercializada</a:t>
            </a:r>
            <a:r>
              <a:rPr lang="en-US" sz="2400" dirty="0"/>
              <a:t> en Europa, y </a:t>
            </a:r>
            <a:r>
              <a:rPr lang="en-US" sz="2400" dirty="0" err="1"/>
              <a:t>fue</a:t>
            </a:r>
            <a:r>
              <a:rPr lang="en-US" sz="2400" dirty="0"/>
              <a:t> un </a:t>
            </a:r>
            <a:r>
              <a:rPr lang="en-US" sz="2400" dirty="0" err="1"/>
              <a:t>arma</a:t>
            </a:r>
            <a:r>
              <a:rPr lang="en-US" sz="2400" dirty="0"/>
              <a:t> tan </a:t>
            </a:r>
            <a:r>
              <a:rPr lang="en-US" sz="2400" dirty="0" err="1"/>
              <a:t>potente</a:t>
            </a:r>
            <a:r>
              <a:rPr lang="en-US" sz="2400" dirty="0"/>
              <a:t> </a:t>
            </a:r>
            <a:r>
              <a:rPr lang="en-US" sz="2400" dirty="0" err="1"/>
              <a:t>que</a:t>
            </a:r>
            <a:r>
              <a:rPr lang="en-US" sz="2400" dirty="0"/>
              <a:t> la </a:t>
            </a:r>
            <a:r>
              <a:rPr lang="en-US" sz="2400" dirty="0" err="1"/>
              <a:t>pistola</a:t>
            </a:r>
            <a:r>
              <a:rPr lang="en-US" sz="2400" dirty="0"/>
              <a:t> </a:t>
            </a:r>
            <a:r>
              <a:rPr lang="en-US" sz="2400" dirty="0" err="1"/>
              <a:t>acabó</a:t>
            </a:r>
            <a:r>
              <a:rPr lang="en-US" sz="2400" dirty="0"/>
              <a:t> con el </a:t>
            </a:r>
            <a:r>
              <a:rPr lang="en-US" sz="2400" dirty="0" err="1"/>
              <a:t>antiguo</a:t>
            </a:r>
            <a:r>
              <a:rPr lang="en-US" sz="2400" dirty="0"/>
              <a:t> </a:t>
            </a:r>
            <a:r>
              <a:rPr lang="en-US" sz="2400" dirty="0" err="1"/>
              <a:t>dominio</a:t>
            </a:r>
            <a:r>
              <a:rPr lang="en-US" sz="2400" dirty="0"/>
              <a:t> del </a:t>
            </a:r>
            <a:r>
              <a:rPr lang="en-US" sz="2400" dirty="0" err="1"/>
              <a:t>guerrero</a:t>
            </a:r>
            <a:r>
              <a:rPr lang="en-US" sz="2400" dirty="0"/>
              <a:t> feudal, un </a:t>
            </a:r>
            <a:r>
              <a:rPr lang="en-US" sz="2400" dirty="0" err="1"/>
              <a:t>imperativo</a:t>
            </a:r>
            <a:r>
              <a:rPr lang="en-US" sz="2400" dirty="0"/>
              <a:t> de la </a:t>
            </a:r>
            <a:r>
              <a:rPr lang="en-US" sz="2400" dirty="0" err="1"/>
              <a:t>tecnología</a:t>
            </a:r>
            <a:r>
              <a:rPr lang="en-US" sz="2400" dirty="0"/>
              <a:t> </a:t>
            </a:r>
            <a:r>
              <a:rPr lang="en-US" sz="2400" dirty="0" err="1"/>
              <a:t>militar</a:t>
            </a:r>
            <a:r>
              <a:rPr lang="en-US" sz="2400" dirty="0"/>
              <a:t>. </a:t>
            </a:r>
            <a:endParaRPr lang="en-US" sz="2400" dirty="0" smtClean="0"/>
          </a:p>
          <a:p>
            <a:pPr>
              <a:buClr>
                <a:schemeClr val="tx1"/>
              </a:buClr>
              <a:buFont typeface="Arial" charset="0"/>
              <a:buChar char="•"/>
            </a:pPr>
            <a:r>
              <a:rPr lang="en-US" sz="2400" dirty="0" err="1" smtClean="0"/>
              <a:t>Paralelamente</a:t>
            </a:r>
            <a:r>
              <a:rPr lang="en-US" sz="2400" dirty="0"/>
              <a:t>, la </a:t>
            </a:r>
            <a:r>
              <a:rPr lang="en-US" sz="2400" dirty="0" err="1"/>
              <a:t>mejora</a:t>
            </a:r>
            <a:r>
              <a:rPr lang="en-US" sz="2400" dirty="0"/>
              <a:t> y la </a:t>
            </a:r>
            <a:r>
              <a:rPr lang="en-US" sz="2400" dirty="0" err="1"/>
              <a:t>comercialización</a:t>
            </a:r>
            <a:r>
              <a:rPr lang="en-US" sz="2400" dirty="0"/>
              <a:t> de la </a:t>
            </a:r>
            <a:r>
              <a:rPr lang="en-US" sz="2400" dirty="0" err="1"/>
              <a:t>imprenta</a:t>
            </a:r>
            <a:r>
              <a:rPr lang="en-US" sz="2400" dirty="0"/>
              <a:t> </a:t>
            </a:r>
            <a:r>
              <a:rPr lang="en-US" sz="2400" dirty="0" err="1"/>
              <a:t>hicieron</a:t>
            </a:r>
            <a:r>
              <a:rPr lang="en-US" sz="2400" dirty="0"/>
              <a:t> </a:t>
            </a:r>
            <a:r>
              <a:rPr lang="en-US" sz="2400" dirty="0" err="1"/>
              <a:t>que</a:t>
            </a:r>
            <a:r>
              <a:rPr lang="en-US" sz="2400" dirty="0"/>
              <a:t> los </a:t>
            </a:r>
            <a:r>
              <a:rPr lang="en-US" sz="2400" dirty="0" err="1"/>
              <a:t>libros</a:t>
            </a:r>
            <a:r>
              <a:rPr lang="en-US" sz="2400" dirty="0"/>
              <a:t> </a:t>
            </a:r>
            <a:r>
              <a:rPr lang="en-US" sz="2400" dirty="0" err="1"/>
              <a:t>fueran</a:t>
            </a:r>
            <a:r>
              <a:rPr lang="en-US" sz="2400" dirty="0"/>
              <a:t> </a:t>
            </a:r>
            <a:r>
              <a:rPr lang="en-US" sz="2400" dirty="0" err="1"/>
              <a:t>relativamente</a:t>
            </a:r>
            <a:r>
              <a:rPr lang="en-US" sz="2400" dirty="0"/>
              <a:t> </a:t>
            </a:r>
            <a:r>
              <a:rPr lang="en-US" sz="2400" dirty="0" err="1"/>
              <a:t>baratos</a:t>
            </a:r>
            <a:r>
              <a:rPr lang="en-US" sz="2400" dirty="0"/>
              <a:t> y </a:t>
            </a:r>
            <a:r>
              <a:rPr lang="en-US" sz="2400" dirty="0" err="1"/>
              <a:t>fomentaron</a:t>
            </a:r>
            <a:r>
              <a:rPr lang="en-US" sz="2400" dirty="0"/>
              <a:t> la </a:t>
            </a:r>
            <a:r>
              <a:rPr lang="en-US" sz="2400" dirty="0" err="1"/>
              <a:t>secularización</a:t>
            </a:r>
            <a:r>
              <a:rPr lang="en-US" sz="2400" dirty="0"/>
              <a:t> del </a:t>
            </a:r>
            <a:r>
              <a:rPr lang="en-US" sz="2400" dirty="0" err="1"/>
              <a:t>conocimiento</a:t>
            </a:r>
            <a:r>
              <a:rPr lang="en-US" sz="2400" dirty="0"/>
              <a:t>.</a:t>
            </a:r>
            <a:endParaRPr lang="en-US" sz="2400" dirty="0" smtClean="0"/>
          </a:p>
        </p:txBody>
      </p:sp>
      <p:pic>
        <p:nvPicPr>
          <p:cNvPr id="5" name="Imagen 4"/>
          <p:cNvPicPr>
            <a:picLocks noChangeAspect="1"/>
          </p:cNvPicPr>
          <p:nvPr/>
        </p:nvPicPr>
        <p:blipFill>
          <a:blip r:embed="rId2"/>
          <a:stretch>
            <a:fillRect/>
          </a:stretch>
        </p:blipFill>
        <p:spPr>
          <a:xfrm>
            <a:off x="8911244" y="1446414"/>
            <a:ext cx="2998470" cy="3892649"/>
          </a:xfrm>
          <a:prstGeom prst="rect">
            <a:avLst/>
          </a:prstGeom>
        </p:spPr>
      </p:pic>
    </p:spTree>
    <p:extLst>
      <p:ext uri="{BB962C8B-B14F-4D97-AF65-F5344CB8AC3E}">
        <p14:creationId xmlns:p14="http://schemas.microsoft.com/office/powerpoint/2010/main" val="222732017"/>
      </p:ext>
    </p:extLst>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73</a:t>
            </a:fld>
            <a:endParaRPr lang="en-US" sz="1600" dirty="0"/>
          </a:p>
        </p:txBody>
      </p:sp>
      <p:sp>
        <p:nvSpPr>
          <p:cNvPr id="3" name="CuadroTexto 2"/>
          <p:cNvSpPr txBox="1"/>
          <p:nvPr/>
        </p:nvSpPr>
        <p:spPr>
          <a:xfrm>
            <a:off x="630740" y="581891"/>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928553"/>
            <a:ext cx="10850793" cy="418961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err="1"/>
              <a:t>Esta</a:t>
            </a:r>
            <a:r>
              <a:rPr lang="en-US" sz="2400" dirty="0"/>
              <a:t> </a:t>
            </a:r>
            <a:r>
              <a:rPr lang="en-US" sz="2400" dirty="0" err="1"/>
              <a:t>combinación</a:t>
            </a:r>
            <a:r>
              <a:rPr lang="en-US" sz="2400" dirty="0"/>
              <a:t> del </a:t>
            </a:r>
            <a:r>
              <a:rPr lang="en-US" sz="2400" dirty="0" err="1"/>
              <a:t>creciente</a:t>
            </a:r>
            <a:r>
              <a:rPr lang="en-US" sz="2400" dirty="0"/>
              <a:t> </a:t>
            </a:r>
            <a:r>
              <a:rPr lang="en-US" sz="2400" dirty="0" err="1"/>
              <a:t>dominio</a:t>
            </a:r>
            <a:r>
              <a:rPr lang="en-US" sz="2400" dirty="0"/>
              <a:t> social de </a:t>
            </a:r>
            <a:r>
              <a:rPr lang="en-US" sz="2400" dirty="0" err="1"/>
              <a:t>una</a:t>
            </a:r>
            <a:r>
              <a:rPr lang="en-US" sz="2400" dirty="0"/>
              <a:t> </a:t>
            </a:r>
            <a:r>
              <a:rPr lang="en-US" sz="2400" dirty="0" err="1"/>
              <a:t>clase</a:t>
            </a:r>
            <a:r>
              <a:rPr lang="en-US" sz="2400" dirty="0"/>
              <a:t> </a:t>
            </a:r>
            <a:r>
              <a:rPr lang="en-US" sz="2400" dirty="0" err="1"/>
              <a:t>mercantil</a:t>
            </a:r>
            <a:r>
              <a:rPr lang="en-US" sz="2400" dirty="0"/>
              <a:t> (</a:t>
            </a:r>
            <a:r>
              <a:rPr lang="en-US" sz="2400" dirty="0" err="1"/>
              <a:t>capitalista</a:t>
            </a:r>
            <a:r>
              <a:rPr lang="en-US" sz="2400" dirty="0"/>
              <a:t>) y la </a:t>
            </a:r>
            <a:r>
              <a:rPr lang="en-US" sz="2400" dirty="0" err="1"/>
              <a:t>profundización</a:t>
            </a:r>
            <a:r>
              <a:rPr lang="en-US" sz="2400" dirty="0"/>
              <a:t> de la </a:t>
            </a:r>
            <a:r>
              <a:rPr lang="en-US" sz="2400" dirty="0" err="1"/>
              <a:t>secularización</a:t>
            </a:r>
            <a:r>
              <a:rPr lang="en-US" sz="2400" dirty="0"/>
              <a:t> del </a:t>
            </a:r>
            <a:r>
              <a:rPr lang="en-US" sz="2400" dirty="0" err="1"/>
              <a:t>conocimiento</a:t>
            </a:r>
            <a:r>
              <a:rPr lang="en-US" sz="2400" dirty="0"/>
              <a:t> (</a:t>
            </a:r>
            <a:r>
              <a:rPr lang="en-US" sz="2400" dirty="0" err="1"/>
              <a:t>ciencia</a:t>
            </a:r>
            <a:r>
              <a:rPr lang="en-US" sz="2400" dirty="0"/>
              <a:t>) son </a:t>
            </a:r>
            <a:r>
              <a:rPr lang="en-US" sz="2400" dirty="0" err="1"/>
              <a:t>características</a:t>
            </a:r>
            <a:r>
              <a:rPr lang="en-US" sz="2400" dirty="0"/>
              <a:t> de </a:t>
            </a:r>
            <a:r>
              <a:rPr lang="en-US" sz="2400" dirty="0" err="1"/>
              <a:t>una</a:t>
            </a:r>
            <a:r>
              <a:rPr lang="en-US" sz="2400" dirty="0"/>
              <a:t> </a:t>
            </a:r>
            <a:r>
              <a:rPr lang="en-US" sz="2400" dirty="0" err="1"/>
              <a:t>sociedad</a:t>
            </a:r>
            <a:r>
              <a:rPr lang="en-US" sz="2400" dirty="0"/>
              <a:t> </a:t>
            </a:r>
            <a:r>
              <a:rPr lang="en-US" sz="2400" dirty="0" err="1"/>
              <a:t>moderna</a:t>
            </a:r>
            <a:r>
              <a:rPr lang="en-US" sz="2400" dirty="0"/>
              <a:t>. </a:t>
            </a:r>
            <a:endParaRPr lang="en-US" sz="2400" dirty="0" smtClean="0"/>
          </a:p>
          <a:p>
            <a:pPr>
              <a:buClr>
                <a:schemeClr val="tx1"/>
              </a:buClr>
              <a:buFont typeface="Arial" charset="0"/>
              <a:buChar char="•"/>
            </a:pPr>
            <a:r>
              <a:rPr lang="en-US" sz="2400" dirty="0" err="1" smtClean="0"/>
              <a:t>Después</a:t>
            </a:r>
            <a:r>
              <a:rPr lang="en-US" sz="2400" dirty="0" smtClean="0"/>
              <a:t> </a:t>
            </a:r>
            <a:r>
              <a:rPr lang="en-US" sz="2400" dirty="0"/>
              <a:t>del </a:t>
            </a:r>
            <a:r>
              <a:rPr lang="en-US" sz="2400" dirty="0" err="1"/>
              <a:t>siglo</a:t>
            </a:r>
            <a:r>
              <a:rPr lang="en-US" sz="2400" dirty="0"/>
              <a:t> XV, </a:t>
            </a:r>
            <a:r>
              <a:rPr lang="en-US" sz="2400" dirty="0" err="1"/>
              <a:t>las</a:t>
            </a:r>
            <a:r>
              <a:rPr lang="en-US" sz="2400" dirty="0"/>
              <a:t> </a:t>
            </a:r>
            <a:r>
              <a:rPr lang="en-US" sz="2400" dirty="0" err="1"/>
              <a:t>historias</a:t>
            </a:r>
            <a:r>
              <a:rPr lang="en-US" sz="2400" dirty="0"/>
              <a:t> </a:t>
            </a:r>
            <a:r>
              <a:rPr lang="en-US" sz="2400" dirty="0" err="1"/>
              <a:t>políticas</a:t>
            </a:r>
            <a:r>
              <a:rPr lang="en-US" sz="2400" dirty="0"/>
              <a:t> del </a:t>
            </a:r>
            <a:r>
              <a:rPr lang="en-US" sz="2400" dirty="0" err="1"/>
              <a:t>mundo</a:t>
            </a:r>
            <a:r>
              <a:rPr lang="en-US" sz="2400" dirty="0"/>
              <a:t> se </a:t>
            </a:r>
            <a:r>
              <a:rPr lang="en-US" sz="2400" dirty="0" err="1"/>
              <a:t>convirtieron</a:t>
            </a:r>
            <a:r>
              <a:rPr lang="en-US" sz="2400" dirty="0"/>
              <a:t> en </a:t>
            </a:r>
            <a:r>
              <a:rPr lang="en-US" sz="2400" dirty="0" err="1"/>
              <a:t>historias</a:t>
            </a:r>
            <a:r>
              <a:rPr lang="en-US" sz="2400" dirty="0"/>
              <a:t> de </a:t>
            </a:r>
            <a:r>
              <a:rPr lang="en-US" sz="2400" dirty="0" err="1"/>
              <a:t>las</a:t>
            </a:r>
            <a:r>
              <a:rPr lang="en-US" sz="2400" dirty="0"/>
              <a:t> </a:t>
            </a:r>
            <a:r>
              <a:rPr lang="en-US" sz="2400" dirty="0" err="1"/>
              <a:t>luchas</a:t>
            </a:r>
            <a:r>
              <a:rPr lang="en-US" sz="2400" dirty="0"/>
              <a:t> entre </a:t>
            </a:r>
            <a:r>
              <a:rPr lang="en-US" sz="2400" dirty="0" err="1"/>
              <a:t>las</a:t>
            </a:r>
            <a:r>
              <a:rPr lang="en-US" sz="2400" dirty="0"/>
              <a:t> </a:t>
            </a:r>
            <a:r>
              <a:rPr lang="en-US" sz="2400" dirty="0" err="1"/>
              <a:t>naciones</a:t>
            </a:r>
            <a:r>
              <a:rPr lang="en-US" sz="2400" dirty="0"/>
              <a:t> y los pueblos, </a:t>
            </a:r>
            <a:r>
              <a:rPr lang="en-US" sz="2400" dirty="0" err="1"/>
              <a:t>donde</a:t>
            </a:r>
            <a:r>
              <a:rPr lang="en-US" sz="2400" dirty="0"/>
              <a:t> el factor </a:t>
            </a:r>
            <a:r>
              <a:rPr lang="en-US" sz="2400" dirty="0" err="1"/>
              <a:t>determinante</a:t>
            </a:r>
            <a:r>
              <a:rPr lang="en-US" sz="2400" dirty="0"/>
              <a:t> ha </a:t>
            </a:r>
            <a:r>
              <a:rPr lang="en-US" sz="2400" dirty="0" err="1"/>
              <a:t>sido</a:t>
            </a:r>
            <a:r>
              <a:rPr lang="en-US" sz="2400" dirty="0"/>
              <a:t> la </a:t>
            </a:r>
            <a:r>
              <a:rPr lang="en-US" sz="2400" dirty="0" err="1"/>
              <a:t>superioridad</a:t>
            </a:r>
            <a:r>
              <a:rPr lang="en-US" sz="2400" dirty="0"/>
              <a:t> </a:t>
            </a:r>
            <a:r>
              <a:rPr lang="en-US" sz="2400" dirty="0" err="1"/>
              <a:t>militar</a:t>
            </a:r>
            <a:r>
              <a:rPr lang="en-US" sz="2400" dirty="0"/>
              <a:t> y </a:t>
            </a:r>
            <a:r>
              <a:rPr lang="en-US" sz="2400" dirty="0" err="1"/>
              <a:t>económica</a:t>
            </a:r>
            <a:r>
              <a:rPr lang="en-US" sz="2400" dirty="0"/>
              <a:t> </a:t>
            </a:r>
            <a:r>
              <a:rPr lang="en-US" sz="2400" dirty="0" err="1"/>
              <a:t>hecha</a:t>
            </a:r>
            <a:r>
              <a:rPr lang="en-US" sz="2400" dirty="0"/>
              <a:t> </a:t>
            </a:r>
            <a:r>
              <a:rPr lang="en-US" sz="2400" dirty="0" err="1"/>
              <a:t>posible</a:t>
            </a:r>
            <a:r>
              <a:rPr lang="en-US" sz="2400" dirty="0"/>
              <a:t> </a:t>
            </a:r>
            <a:r>
              <a:rPr lang="en-US" sz="2400" dirty="0" err="1"/>
              <a:t>por</a:t>
            </a:r>
            <a:r>
              <a:rPr lang="en-US" sz="2400" dirty="0"/>
              <a:t> </a:t>
            </a:r>
            <a:r>
              <a:rPr lang="en-US" sz="2400" dirty="0" err="1"/>
              <a:t>las</a:t>
            </a:r>
            <a:r>
              <a:rPr lang="en-US" sz="2400" dirty="0"/>
              <a:t> </a:t>
            </a:r>
            <a:r>
              <a:rPr lang="en-US" sz="2400" dirty="0" err="1"/>
              <a:t>nuevas</a:t>
            </a:r>
            <a:r>
              <a:rPr lang="en-US" sz="2400" dirty="0"/>
              <a:t> </a:t>
            </a:r>
            <a:r>
              <a:rPr lang="en-US" sz="2400" dirty="0" err="1"/>
              <a:t>tecnologías</a:t>
            </a:r>
            <a:r>
              <a:rPr lang="en-US" sz="2400" dirty="0"/>
              <a:t> </a:t>
            </a:r>
            <a:r>
              <a:rPr lang="en-US" sz="2400" dirty="0" err="1"/>
              <a:t>científicas</a:t>
            </a:r>
            <a:r>
              <a:rPr lang="en-US" sz="2400" dirty="0" smtClean="0"/>
              <a:t>.</a:t>
            </a:r>
          </a:p>
          <a:p>
            <a:pPr>
              <a:buClr>
                <a:schemeClr val="tx1"/>
              </a:buClr>
              <a:buFont typeface="Arial" charset="0"/>
              <a:buChar char="•"/>
            </a:pPr>
            <a:r>
              <a:rPr lang="en-US" sz="2400" dirty="0" smtClean="0"/>
              <a:t>¿</a:t>
            </a:r>
            <a:r>
              <a:rPr lang="en-US" sz="2400" dirty="0" err="1"/>
              <a:t>Cuándo</a:t>
            </a:r>
            <a:r>
              <a:rPr lang="en-US" sz="2400" dirty="0"/>
              <a:t> y </a:t>
            </a:r>
            <a:r>
              <a:rPr lang="en-US" sz="2400" dirty="0" err="1"/>
              <a:t>cómo</a:t>
            </a:r>
            <a:r>
              <a:rPr lang="en-US" sz="2400" dirty="0"/>
              <a:t> </a:t>
            </a:r>
            <a:r>
              <a:rPr lang="en-US" sz="2400" dirty="0" err="1"/>
              <a:t>comenzaron</a:t>
            </a:r>
            <a:r>
              <a:rPr lang="en-US" sz="2400" dirty="0"/>
              <a:t> </a:t>
            </a:r>
            <a:r>
              <a:rPr lang="en-US" sz="2400" dirty="0" err="1"/>
              <a:t>las</a:t>
            </a:r>
            <a:r>
              <a:rPr lang="en-US" sz="2400" dirty="0"/>
              <a:t> </a:t>
            </a:r>
            <a:r>
              <a:rPr lang="en-US" sz="2400" dirty="0" err="1"/>
              <a:t>tecnologías</a:t>
            </a:r>
            <a:r>
              <a:rPr lang="en-US" sz="2400" dirty="0"/>
              <a:t> </a:t>
            </a:r>
            <a:r>
              <a:rPr lang="en-US" sz="2400" dirty="0" err="1"/>
              <a:t>científicas</a:t>
            </a:r>
            <a:r>
              <a:rPr lang="en-US" sz="2400" dirty="0"/>
              <a:t>?</a:t>
            </a:r>
            <a:endParaRPr lang="en-US" sz="2400" dirty="0" smtClean="0"/>
          </a:p>
        </p:txBody>
      </p:sp>
    </p:spTree>
    <p:extLst>
      <p:ext uri="{BB962C8B-B14F-4D97-AF65-F5344CB8AC3E}">
        <p14:creationId xmlns:p14="http://schemas.microsoft.com/office/powerpoint/2010/main" val="1857242861"/>
      </p:ext>
    </p:extLst>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74</a:t>
            </a:fld>
            <a:endParaRPr lang="en-US" sz="1600" dirty="0"/>
          </a:p>
        </p:txBody>
      </p:sp>
      <p:sp>
        <p:nvSpPr>
          <p:cNvPr id="3" name="CuadroTexto 2"/>
          <p:cNvSpPr txBox="1"/>
          <p:nvPr/>
        </p:nvSpPr>
        <p:spPr>
          <a:xfrm>
            <a:off x="531804" y="382385"/>
            <a:ext cx="4489084" cy="954107"/>
          </a:xfrm>
          <a:prstGeom prst="rect">
            <a:avLst/>
          </a:prstGeom>
          <a:noFill/>
        </p:spPr>
        <p:txBody>
          <a:bodyPr wrap="square" rtlCol="0">
            <a:spAutoFit/>
          </a:bodyPr>
          <a:lstStyle/>
          <a:p>
            <a:r>
              <a:rPr lang="en-US" sz="2800" spc="-50" dirty="0" err="1">
                <a:solidFill>
                  <a:schemeClr val="tx1">
                    <a:lumMod val="75000"/>
                    <a:lumOff val="25000"/>
                  </a:schemeClr>
                </a:solidFill>
                <a:latin typeface="+mj-lt"/>
                <a:ea typeface="+mj-ea"/>
                <a:cs typeface="+mj-cs"/>
              </a:rPr>
              <a:t>Cronología</a:t>
            </a:r>
            <a:r>
              <a:rPr lang="en-US" sz="2800" spc="-50" dirty="0">
                <a:solidFill>
                  <a:schemeClr val="tx1">
                    <a:lumMod val="75000"/>
                    <a:lumOff val="25000"/>
                  </a:schemeClr>
                </a:solidFill>
                <a:latin typeface="+mj-lt"/>
                <a:ea typeface="+mj-ea"/>
                <a:cs typeface="+mj-cs"/>
              </a:rPr>
              <a:t> de la </a:t>
            </a:r>
            <a:r>
              <a:rPr lang="en-US" sz="2800" spc="-50" dirty="0" err="1">
                <a:solidFill>
                  <a:schemeClr val="tx1">
                    <a:lumMod val="75000"/>
                    <a:lumOff val="25000"/>
                  </a:schemeClr>
                </a:solidFill>
                <a:latin typeface="+mj-lt"/>
                <a:ea typeface="+mj-ea"/>
                <a:cs typeface="+mj-cs"/>
              </a:rPr>
              <a:t>ciencia</a:t>
            </a:r>
            <a:r>
              <a:rPr lang="en-US" sz="2800" spc="-50" dirty="0">
                <a:solidFill>
                  <a:schemeClr val="tx1">
                    <a:lumMod val="75000"/>
                    <a:lumOff val="25000"/>
                  </a:schemeClr>
                </a:solidFill>
                <a:latin typeface="+mj-lt"/>
                <a:ea typeface="+mj-ea"/>
                <a:cs typeface="+mj-cs"/>
              </a:rPr>
              <a:t>, la </a:t>
            </a:r>
            <a:r>
              <a:rPr lang="en-US" sz="2800" spc="-50" dirty="0" err="1">
                <a:solidFill>
                  <a:schemeClr val="tx1">
                    <a:lumMod val="75000"/>
                    <a:lumOff val="25000"/>
                  </a:schemeClr>
                </a:solidFill>
                <a:latin typeface="+mj-lt"/>
                <a:ea typeface="+mj-ea"/>
                <a:cs typeface="+mj-cs"/>
              </a:rPr>
              <a:t>tecnología</a:t>
            </a:r>
            <a:r>
              <a:rPr lang="en-US" sz="2800" spc="-50" dirty="0">
                <a:solidFill>
                  <a:schemeClr val="tx1">
                    <a:lumMod val="75000"/>
                    <a:lumOff val="25000"/>
                  </a:schemeClr>
                </a:solidFill>
                <a:latin typeface="+mj-lt"/>
                <a:ea typeface="+mj-ea"/>
                <a:cs typeface="+mj-cs"/>
              </a:rPr>
              <a:t> y la </a:t>
            </a:r>
            <a:r>
              <a:rPr lang="en-US" sz="2800" spc="-50" dirty="0" err="1">
                <a:solidFill>
                  <a:schemeClr val="tx1">
                    <a:lumMod val="75000"/>
                    <a:lumOff val="25000"/>
                  </a:schemeClr>
                </a:solidFill>
                <a:latin typeface="+mj-lt"/>
                <a:ea typeface="+mj-ea"/>
                <a:cs typeface="+mj-cs"/>
              </a:rPr>
              <a:t>industrialización</a:t>
            </a:r>
            <a:endParaRPr lang="en-US" sz="28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531804" y="1596044"/>
            <a:ext cx="4854844" cy="4522123"/>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La </a:t>
            </a:r>
            <a:r>
              <a:rPr lang="en-US" sz="2400" dirty="0" err="1"/>
              <a:t>Figura</a:t>
            </a:r>
            <a:r>
              <a:rPr lang="en-US" sz="2400" dirty="0"/>
              <a:t> </a:t>
            </a:r>
            <a:r>
              <a:rPr lang="en-US" sz="2400" dirty="0" smtClean="0"/>
              <a:t> </a:t>
            </a:r>
            <a:r>
              <a:rPr lang="en-US" sz="2400" dirty="0"/>
              <a:t>resume los </a:t>
            </a:r>
            <a:r>
              <a:rPr lang="en-US" sz="2400" dirty="0" err="1"/>
              <a:t>principales</a:t>
            </a:r>
            <a:r>
              <a:rPr lang="en-US" sz="2400" dirty="0"/>
              <a:t> </a:t>
            </a:r>
            <a:r>
              <a:rPr lang="en-US" sz="2400" dirty="0" err="1"/>
              <a:t>hitos</a:t>
            </a:r>
            <a:r>
              <a:rPr lang="en-US" sz="2400" dirty="0"/>
              <a:t> </a:t>
            </a:r>
            <a:r>
              <a:rPr lang="en-US" sz="2400" dirty="0" err="1"/>
              <a:t>históricos</a:t>
            </a:r>
            <a:r>
              <a:rPr lang="en-US" sz="2400" dirty="0"/>
              <a:t> de los </a:t>
            </a:r>
            <a:r>
              <a:rPr lang="en-US" sz="2400" dirty="0" err="1"/>
              <a:t>cambios</a:t>
            </a:r>
            <a:r>
              <a:rPr lang="en-US" sz="2400" dirty="0"/>
              <a:t> en la </a:t>
            </a:r>
            <a:r>
              <a:rPr lang="en-US" sz="2400" dirty="0" err="1"/>
              <a:t>ciencia</a:t>
            </a:r>
            <a:r>
              <a:rPr lang="en-US" sz="2400" dirty="0"/>
              <a:t>, la </a:t>
            </a:r>
            <a:r>
              <a:rPr lang="en-US" sz="2400" dirty="0" err="1"/>
              <a:t>tecnología</a:t>
            </a:r>
            <a:r>
              <a:rPr lang="en-US" sz="2400" dirty="0"/>
              <a:t> y la </a:t>
            </a:r>
            <a:r>
              <a:rPr lang="en-US" sz="2400" dirty="0" err="1"/>
              <a:t>economía</a:t>
            </a:r>
            <a:r>
              <a:rPr lang="en-US" sz="2400" dirty="0"/>
              <a:t>. </a:t>
            </a:r>
            <a:endParaRPr lang="en-US" sz="2400" dirty="0" smtClean="0"/>
          </a:p>
          <a:p>
            <a:pPr>
              <a:buClr>
                <a:schemeClr val="tx1"/>
              </a:buClr>
              <a:buFont typeface="Arial" charset="0"/>
              <a:buChar char="•"/>
            </a:pPr>
            <a:r>
              <a:rPr lang="en-US" sz="2400" dirty="0" smtClean="0"/>
              <a:t>La </a:t>
            </a:r>
            <a:r>
              <a:rPr lang="en-US" sz="2400" dirty="0" err="1"/>
              <a:t>ciencia</a:t>
            </a:r>
            <a:r>
              <a:rPr lang="en-US" sz="2400" dirty="0"/>
              <a:t> </a:t>
            </a:r>
            <a:r>
              <a:rPr lang="en-US" sz="2400" dirty="0" err="1"/>
              <a:t>comenzó</a:t>
            </a:r>
            <a:r>
              <a:rPr lang="en-US" sz="2400" dirty="0"/>
              <a:t> en la </a:t>
            </a:r>
            <a:r>
              <a:rPr lang="en-US" sz="2400" dirty="0" err="1"/>
              <a:t>civilización</a:t>
            </a:r>
            <a:r>
              <a:rPr lang="en-US" sz="2400" dirty="0"/>
              <a:t> </a:t>
            </a:r>
            <a:r>
              <a:rPr lang="en-US" sz="2400" dirty="0" err="1"/>
              <a:t>europea</a:t>
            </a:r>
            <a:r>
              <a:rPr lang="en-US" sz="2400" dirty="0"/>
              <a:t> en el </a:t>
            </a:r>
            <a:r>
              <a:rPr lang="en-US" sz="2400" dirty="0" err="1"/>
              <a:t>siglo</a:t>
            </a:r>
            <a:r>
              <a:rPr lang="en-US" sz="2400" dirty="0"/>
              <a:t> XVII, </a:t>
            </a:r>
            <a:r>
              <a:rPr lang="en-US" sz="2400" dirty="0" err="1"/>
              <a:t>cuando</a:t>
            </a:r>
            <a:r>
              <a:rPr lang="en-US" sz="2400" dirty="0"/>
              <a:t> Isaac Newton </a:t>
            </a:r>
            <a:r>
              <a:rPr lang="en-US" sz="2400" dirty="0" err="1"/>
              <a:t>combinó</a:t>
            </a:r>
            <a:r>
              <a:rPr lang="en-US" sz="2400" dirty="0"/>
              <a:t> </a:t>
            </a:r>
            <a:r>
              <a:rPr lang="en-US" sz="2400" dirty="0" err="1"/>
              <a:t>nuevas</a:t>
            </a:r>
            <a:r>
              <a:rPr lang="en-US" sz="2400" dirty="0"/>
              <a:t> ideas de la </a:t>
            </a:r>
            <a:r>
              <a:rPr lang="en-US" sz="2400" dirty="0" err="1"/>
              <a:t>física</a:t>
            </a:r>
            <a:r>
              <a:rPr lang="en-US" sz="2400" dirty="0"/>
              <a:t> (de </a:t>
            </a:r>
            <a:r>
              <a:rPr lang="en-US" sz="2400" dirty="0" err="1"/>
              <a:t>Copérnico</a:t>
            </a:r>
            <a:r>
              <a:rPr lang="en-US" sz="2400" dirty="0"/>
              <a:t>, Brahe, </a:t>
            </a:r>
            <a:r>
              <a:rPr lang="en-US" sz="2400" dirty="0" err="1"/>
              <a:t>Kepler</a:t>
            </a:r>
            <a:r>
              <a:rPr lang="en-US" sz="2400" dirty="0"/>
              <a:t> y Galileo) con </a:t>
            </a:r>
            <a:r>
              <a:rPr lang="en-US" sz="2400" dirty="0" err="1"/>
              <a:t>nuevas</a:t>
            </a:r>
            <a:r>
              <a:rPr lang="en-US" sz="2400" dirty="0"/>
              <a:t> ideas en </a:t>
            </a:r>
            <a:r>
              <a:rPr lang="en-US" sz="2400" dirty="0" err="1"/>
              <a:t>matemáticas</a:t>
            </a:r>
            <a:r>
              <a:rPr lang="en-US" sz="2400" dirty="0"/>
              <a:t> (de Descartes y </a:t>
            </a:r>
            <a:r>
              <a:rPr lang="en-US" sz="2400" dirty="0" err="1"/>
              <a:t>otros</a:t>
            </a:r>
            <a:r>
              <a:rPr lang="en-US" sz="2400" dirty="0"/>
              <a:t>) para </a:t>
            </a:r>
            <a:r>
              <a:rPr lang="en-US" sz="2400" dirty="0" err="1"/>
              <a:t>desarrollar</a:t>
            </a:r>
            <a:r>
              <a:rPr lang="en-US" sz="2400" dirty="0"/>
              <a:t> la </a:t>
            </a:r>
            <a:r>
              <a:rPr lang="en-US" sz="2400" dirty="0" err="1"/>
              <a:t>teoría</a:t>
            </a:r>
            <a:r>
              <a:rPr lang="en-US" sz="2400" dirty="0"/>
              <a:t> </a:t>
            </a:r>
            <a:r>
              <a:rPr lang="en-US" sz="2400" dirty="0" err="1"/>
              <a:t>matemática</a:t>
            </a:r>
            <a:r>
              <a:rPr lang="en-US" sz="2400" dirty="0"/>
              <a:t> del </a:t>
            </a:r>
            <a:r>
              <a:rPr lang="en-US" sz="2400" dirty="0" err="1"/>
              <a:t>espacio</a:t>
            </a:r>
            <a:r>
              <a:rPr lang="en-US" sz="2400" dirty="0"/>
              <a:t>, el </a:t>
            </a:r>
            <a:r>
              <a:rPr lang="en-US" sz="2400" dirty="0" err="1"/>
              <a:t>tiempo</a:t>
            </a:r>
            <a:r>
              <a:rPr lang="en-US" sz="2400" dirty="0"/>
              <a:t>, </a:t>
            </a:r>
            <a:r>
              <a:rPr lang="en-US" sz="2400" dirty="0" smtClean="0"/>
              <a:t>y </a:t>
            </a:r>
            <a:r>
              <a:rPr lang="en-US" sz="2400" dirty="0" err="1"/>
              <a:t>las</a:t>
            </a:r>
            <a:r>
              <a:rPr lang="en-US" sz="2400" dirty="0"/>
              <a:t> </a:t>
            </a:r>
            <a:r>
              <a:rPr lang="en-US" sz="2400" dirty="0" err="1"/>
              <a:t>fuerzas</a:t>
            </a:r>
            <a:r>
              <a:rPr lang="en-US" sz="2400" dirty="0"/>
              <a:t>, el </a:t>
            </a:r>
            <a:r>
              <a:rPr lang="en-US" sz="2400" dirty="0" err="1"/>
              <a:t>paradigma</a:t>
            </a:r>
            <a:r>
              <a:rPr lang="en-US" sz="2400" dirty="0"/>
              <a:t> </a:t>
            </a:r>
            <a:r>
              <a:rPr lang="en-US" sz="2400" dirty="0" err="1"/>
              <a:t>newtoniano</a:t>
            </a:r>
            <a:r>
              <a:rPr lang="en-US" sz="2400" dirty="0"/>
              <a:t> de la </a:t>
            </a:r>
            <a:r>
              <a:rPr lang="en-US" sz="2400" dirty="0" err="1"/>
              <a:t>física</a:t>
            </a:r>
            <a:r>
              <a:rPr lang="en-US" sz="2400" dirty="0"/>
              <a:t>. </a:t>
            </a:r>
            <a:endParaRPr lang="en-US" sz="2400" dirty="0" smtClean="0"/>
          </a:p>
        </p:txBody>
      </p:sp>
      <p:pic>
        <p:nvPicPr>
          <p:cNvPr id="5" name="Imagen 4"/>
          <p:cNvPicPr>
            <a:picLocks noChangeAspect="1"/>
          </p:cNvPicPr>
          <p:nvPr/>
        </p:nvPicPr>
        <p:blipFill>
          <a:blip r:embed="rId2"/>
          <a:stretch>
            <a:fillRect/>
          </a:stretch>
        </p:blipFill>
        <p:spPr>
          <a:xfrm>
            <a:off x="5486401" y="72967"/>
            <a:ext cx="6223000" cy="6045200"/>
          </a:xfrm>
          <a:prstGeom prst="rect">
            <a:avLst/>
          </a:prstGeom>
        </p:spPr>
      </p:pic>
    </p:spTree>
    <p:extLst>
      <p:ext uri="{BB962C8B-B14F-4D97-AF65-F5344CB8AC3E}">
        <p14:creationId xmlns:p14="http://schemas.microsoft.com/office/powerpoint/2010/main" val="2105878190"/>
      </p:ext>
    </p:extLst>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75</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446414"/>
            <a:ext cx="10850793" cy="46717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smtClean="0"/>
              <a:t>En </a:t>
            </a:r>
            <a:r>
              <a:rPr lang="en-US" sz="2400" dirty="0"/>
              <a:t>el </a:t>
            </a:r>
            <a:r>
              <a:rPr lang="en-US" sz="2400" dirty="0" err="1"/>
              <a:t>próximo</a:t>
            </a:r>
            <a:r>
              <a:rPr lang="en-US" sz="2400" dirty="0"/>
              <a:t> </a:t>
            </a:r>
            <a:r>
              <a:rPr lang="en-US" sz="2400" dirty="0" err="1"/>
              <a:t>siglo</a:t>
            </a:r>
            <a:r>
              <a:rPr lang="en-US" sz="2400" dirty="0"/>
              <a:t> </a:t>
            </a:r>
            <a:r>
              <a:rPr lang="en-US" sz="2400" dirty="0" err="1"/>
              <a:t>dieciocho</a:t>
            </a:r>
            <a:r>
              <a:rPr lang="en-US" sz="2400" dirty="0"/>
              <a:t>, </a:t>
            </a:r>
            <a:r>
              <a:rPr lang="en-US" sz="2400" dirty="0" err="1"/>
              <a:t>estas</a:t>
            </a:r>
            <a:r>
              <a:rPr lang="en-US" sz="2400" dirty="0"/>
              <a:t> </a:t>
            </a:r>
            <a:r>
              <a:rPr lang="en-US" sz="2400" dirty="0" err="1"/>
              <a:t>nuevas</a:t>
            </a:r>
            <a:r>
              <a:rPr lang="en-US" sz="2400" dirty="0"/>
              <a:t> ideas se </a:t>
            </a:r>
            <a:r>
              <a:rPr lang="en-US" sz="2400" dirty="0" err="1"/>
              <a:t>desarrollaron</a:t>
            </a:r>
            <a:r>
              <a:rPr lang="en-US" sz="2400" dirty="0"/>
              <a:t> </a:t>
            </a:r>
            <a:r>
              <a:rPr lang="en-US" sz="2400" dirty="0" err="1"/>
              <a:t>aún</a:t>
            </a:r>
            <a:r>
              <a:rPr lang="en-US" sz="2400" dirty="0"/>
              <a:t> </a:t>
            </a:r>
            <a:r>
              <a:rPr lang="en-US" sz="2400" dirty="0" err="1"/>
              <a:t>más</a:t>
            </a:r>
            <a:r>
              <a:rPr lang="en-US" sz="2400" dirty="0"/>
              <a:t> en </a:t>
            </a:r>
            <a:r>
              <a:rPr lang="en-US" sz="2400" dirty="0" err="1"/>
              <a:t>las</a:t>
            </a:r>
            <a:r>
              <a:rPr lang="en-US" sz="2400" dirty="0"/>
              <a:t> </a:t>
            </a:r>
            <a:r>
              <a:rPr lang="en-US" sz="2400" dirty="0" err="1"/>
              <a:t>nuevas</a:t>
            </a:r>
            <a:r>
              <a:rPr lang="en-US" sz="2400" dirty="0"/>
              <a:t> </a:t>
            </a:r>
            <a:r>
              <a:rPr lang="en-US" sz="2400" dirty="0" err="1"/>
              <a:t>disciplinas</a:t>
            </a:r>
            <a:r>
              <a:rPr lang="en-US" sz="2400" dirty="0"/>
              <a:t> </a:t>
            </a:r>
            <a:r>
              <a:rPr lang="en-US" sz="2400" dirty="0" err="1"/>
              <a:t>científicas</a:t>
            </a:r>
            <a:r>
              <a:rPr lang="en-US" sz="2400" dirty="0"/>
              <a:t> de la </a:t>
            </a:r>
            <a:r>
              <a:rPr lang="en-US" sz="2400" dirty="0" err="1"/>
              <a:t>física</a:t>
            </a:r>
            <a:r>
              <a:rPr lang="en-US" sz="2400" dirty="0"/>
              <a:t>, la </a:t>
            </a:r>
            <a:r>
              <a:rPr lang="en-US" sz="2400" dirty="0" err="1"/>
              <a:t>química</a:t>
            </a:r>
            <a:r>
              <a:rPr lang="en-US" sz="2400" dirty="0"/>
              <a:t> y </a:t>
            </a:r>
            <a:r>
              <a:rPr lang="en-US" sz="2400" dirty="0" err="1"/>
              <a:t>las</a:t>
            </a:r>
            <a:r>
              <a:rPr lang="en-US" sz="2400" dirty="0"/>
              <a:t> </a:t>
            </a:r>
            <a:r>
              <a:rPr lang="en-US" sz="2400" dirty="0" err="1"/>
              <a:t>matemáticas</a:t>
            </a:r>
            <a:r>
              <a:rPr lang="en-US" sz="2400" dirty="0"/>
              <a:t>. </a:t>
            </a:r>
            <a:endParaRPr lang="en-US" sz="2400" dirty="0" smtClean="0"/>
          </a:p>
          <a:p>
            <a:pPr>
              <a:buClr>
                <a:schemeClr val="tx1"/>
              </a:buClr>
              <a:buFont typeface="Arial" charset="0"/>
              <a:buChar char="•"/>
            </a:pPr>
            <a:r>
              <a:rPr lang="en-US" sz="2400" dirty="0" smtClean="0"/>
              <a:t>Los </a:t>
            </a:r>
            <a:r>
              <a:rPr lang="en-US" sz="2400" dirty="0" err="1"/>
              <a:t>siglos</a:t>
            </a:r>
            <a:r>
              <a:rPr lang="en-US" sz="2400" dirty="0"/>
              <a:t> XIX y XX </a:t>
            </a:r>
            <a:r>
              <a:rPr lang="en-US" sz="2400" dirty="0" err="1"/>
              <a:t>tuvieron</a:t>
            </a:r>
            <a:r>
              <a:rPr lang="en-US" sz="2400" dirty="0"/>
              <a:t> </a:t>
            </a:r>
            <a:r>
              <a:rPr lang="en-US" sz="2400" dirty="0" err="1"/>
              <a:t>avances</a:t>
            </a:r>
            <a:r>
              <a:rPr lang="en-US" sz="2400" dirty="0"/>
              <a:t> </a:t>
            </a:r>
            <a:r>
              <a:rPr lang="en-US" sz="2400" dirty="0" err="1"/>
              <a:t>dramáticos</a:t>
            </a:r>
            <a:r>
              <a:rPr lang="en-US" sz="2400" dirty="0"/>
              <a:t> en </a:t>
            </a:r>
            <a:r>
              <a:rPr lang="en-US" sz="2400" dirty="0" err="1"/>
              <a:t>estas</a:t>
            </a:r>
            <a:r>
              <a:rPr lang="en-US" sz="2400" dirty="0"/>
              <a:t> </a:t>
            </a:r>
            <a:r>
              <a:rPr lang="en-US" sz="2400" dirty="0" err="1"/>
              <a:t>disciplinas</a:t>
            </a:r>
            <a:r>
              <a:rPr lang="en-US" sz="2400" dirty="0"/>
              <a:t>, junto con la </a:t>
            </a:r>
            <a:r>
              <a:rPr lang="en-US" sz="2400" dirty="0" err="1"/>
              <a:t>fundación</a:t>
            </a:r>
            <a:r>
              <a:rPr lang="en-US" sz="2400" dirty="0"/>
              <a:t> de la </a:t>
            </a:r>
            <a:r>
              <a:rPr lang="en-US" sz="2400" dirty="0" err="1"/>
              <a:t>disciplina</a:t>
            </a:r>
            <a:r>
              <a:rPr lang="en-US" sz="2400" dirty="0"/>
              <a:t> </a:t>
            </a:r>
            <a:r>
              <a:rPr lang="en-US" sz="2400" dirty="0" err="1"/>
              <a:t>científica</a:t>
            </a:r>
            <a:r>
              <a:rPr lang="en-US" sz="2400" dirty="0"/>
              <a:t> de la </a:t>
            </a:r>
            <a:r>
              <a:rPr lang="en-US" sz="2400" dirty="0" err="1"/>
              <a:t>biología</a:t>
            </a:r>
            <a:r>
              <a:rPr lang="en-US" sz="2400" dirty="0"/>
              <a:t>. </a:t>
            </a:r>
            <a:endParaRPr lang="en-US" sz="2400" dirty="0" smtClean="0"/>
          </a:p>
          <a:p>
            <a:pPr>
              <a:buClr>
                <a:schemeClr val="tx1"/>
              </a:buClr>
              <a:buFont typeface="Arial" charset="0"/>
              <a:buChar char="•"/>
            </a:pPr>
            <a:r>
              <a:rPr lang="en-US" sz="2400" dirty="0" smtClean="0"/>
              <a:t>A </a:t>
            </a:r>
            <a:r>
              <a:rPr lang="en-US" sz="2400" dirty="0"/>
              <a:t>fines de </a:t>
            </a:r>
            <a:r>
              <a:rPr lang="en-US" sz="2400" dirty="0" err="1"/>
              <a:t>ese</a:t>
            </a:r>
            <a:r>
              <a:rPr lang="en-US" sz="2400" dirty="0"/>
              <a:t> </a:t>
            </a:r>
            <a:r>
              <a:rPr lang="en-US" sz="2400" dirty="0" err="1"/>
              <a:t>siglo</a:t>
            </a:r>
            <a:r>
              <a:rPr lang="en-US" sz="2400" dirty="0"/>
              <a:t> </a:t>
            </a:r>
            <a:r>
              <a:rPr lang="en-US" sz="2400" dirty="0" err="1"/>
              <a:t>veinte</a:t>
            </a:r>
            <a:r>
              <a:rPr lang="en-US" sz="2400" dirty="0"/>
              <a:t> se </a:t>
            </a:r>
            <a:r>
              <a:rPr lang="en-US" sz="2400" dirty="0" err="1"/>
              <a:t>estableció</a:t>
            </a:r>
            <a:r>
              <a:rPr lang="en-US" sz="2400" dirty="0"/>
              <a:t> la </a:t>
            </a:r>
            <a:r>
              <a:rPr lang="en-US" sz="2400" dirty="0" err="1"/>
              <a:t>física</a:t>
            </a:r>
            <a:r>
              <a:rPr lang="en-US" sz="2400" dirty="0"/>
              <a:t> de </a:t>
            </a:r>
            <a:r>
              <a:rPr lang="en-US" sz="2400" dirty="0" err="1"/>
              <a:t>las</a:t>
            </a:r>
            <a:r>
              <a:rPr lang="en-US" sz="2400" dirty="0"/>
              <a:t> </a:t>
            </a:r>
            <a:r>
              <a:rPr lang="en-US" sz="2400" dirty="0" err="1"/>
              <a:t>pequeñas</a:t>
            </a:r>
            <a:r>
              <a:rPr lang="en-US" sz="2400" dirty="0"/>
              <a:t> </a:t>
            </a:r>
            <a:r>
              <a:rPr lang="en-US" sz="2400" dirty="0" err="1"/>
              <a:t>partes</a:t>
            </a:r>
            <a:r>
              <a:rPr lang="en-US" sz="2400" dirty="0"/>
              <a:t> de la </a:t>
            </a:r>
            <a:r>
              <a:rPr lang="en-US" sz="2400" dirty="0" err="1"/>
              <a:t>materia</a:t>
            </a:r>
            <a:r>
              <a:rPr lang="en-US" sz="2400" dirty="0"/>
              <a:t> y los </a:t>
            </a:r>
            <a:r>
              <a:rPr lang="en-US" sz="2400" dirty="0" err="1"/>
              <a:t>espacios</a:t>
            </a:r>
            <a:r>
              <a:rPr lang="en-US" sz="2400" dirty="0"/>
              <a:t> </a:t>
            </a:r>
            <a:r>
              <a:rPr lang="en-US" sz="2400" dirty="0" err="1"/>
              <a:t>más</a:t>
            </a:r>
            <a:r>
              <a:rPr lang="en-US" sz="2400" dirty="0"/>
              <a:t> </a:t>
            </a:r>
            <a:r>
              <a:rPr lang="en-US" sz="2400" dirty="0" err="1"/>
              <a:t>grandes</a:t>
            </a:r>
            <a:r>
              <a:rPr lang="en-US" sz="2400" dirty="0"/>
              <a:t> de la </a:t>
            </a:r>
            <a:r>
              <a:rPr lang="en-US" sz="2400" dirty="0" err="1"/>
              <a:t>materia</a:t>
            </a:r>
            <a:r>
              <a:rPr lang="en-US" sz="2400" dirty="0"/>
              <a:t>, se </a:t>
            </a:r>
            <a:r>
              <a:rPr lang="en-US" sz="2400" dirty="0" err="1"/>
              <a:t>estableció</a:t>
            </a:r>
            <a:r>
              <a:rPr lang="en-US" sz="2400" dirty="0"/>
              <a:t> la </a:t>
            </a:r>
            <a:r>
              <a:rPr lang="en-US" sz="2400" dirty="0" err="1"/>
              <a:t>química</a:t>
            </a:r>
            <a:r>
              <a:rPr lang="en-US" sz="2400" dirty="0"/>
              <a:t> de la </a:t>
            </a:r>
            <a:r>
              <a:rPr lang="en-US" sz="2400" dirty="0" err="1"/>
              <a:t>materia</a:t>
            </a:r>
            <a:r>
              <a:rPr lang="en-US" sz="2400" dirty="0"/>
              <a:t> </a:t>
            </a:r>
            <a:r>
              <a:rPr lang="en-US" sz="2400" dirty="0" err="1"/>
              <a:t>inanimada</a:t>
            </a:r>
            <a:r>
              <a:rPr lang="en-US" sz="2400" dirty="0"/>
              <a:t> y </a:t>
            </a:r>
            <a:r>
              <a:rPr lang="en-US" sz="2400" dirty="0" err="1"/>
              <a:t>animada</a:t>
            </a:r>
            <a:r>
              <a:rPr lang="en-US" sz="2400" dirty="0"/>
              <a:t>, se </a:t>
            </a:r>
            <a:r>
              <a:rPr lang="en-US" sz="2400" dirty="0" err="1"/>
              <a:t>estableció</a:t>
            </a:r>
            <a:r>
              <a:rPr lang="en-US" sz="2400" dirty="0"/>
              <a:t> la </a:t>
            </a:r>
            <a:r>
              <a:rPr lang="en-US" sz="2400" dirty="0" err="1"/>
              <a:t>biología</a:t>
            </a:r>
            <a:r>
              <a:rPr lang="en-US" sz="2400" dirty="0"/>
              <a:t> molecular de la </a:t>
            </a:r>
            <a:r>
              <a:rPr lang="en-US" sz="2400" dirty="0" err="1"/>
              <a:t>herencia</a:t>
            </a:r>
            <a:r>
              <a:rPr lang="en-US" sz="2400" dirty="0"/>
              <a:t> de la </a:t>
            </a:r>
            <a:r>
              <a:rPr lang="en-US" sz="2400" dirty="0" err="1"/>
              <a:t>vida</a:t>
            </a:r>
            <a:r>
              <a:rPr lang="en-US" sz="2400" dirty="0"/>
              <a:t> y se </a:t>
            </a:r>
            <a:r>
              <a:rPr lang="en-US" sz="2400" dirty="0" err="1"/>
              <a:t>estableció</a:t>
            </a:r>
            <a:r>
              <a:rPr lang="en-US" sz="2400" dirty="0"/>
              <a:t> la </a:t>
            </a:r>
            <a:r>
              <a:rPr lang="en-US" sz="2400" dirty="0" err="1"/>
              <a:t>ciencia</a:t>
            </a:r>
            <a:r>
              <a:rPr lang="en-US" sz="2400" dirty="0"/>
              <a:t> </a:t>
            </a:r>
            <a:r>
              <a:rPr lang="en-US" sz="2400" dirty="0" err="1"/>
              <a:t>computacional</a:t>
            </a:r>
            <a:r>
              <a:rPr lang="en-US" sz="2400" dirty="0"/>
              <a:t> de la </a:t>
            </a:r>
            <a:r>
              <a:rPr lang="en-US" sz="2400" dirty="0" err="1"/>
              <a:t>materia</a:t>
            </a:r>
            <a:r>
              <a:rPr lang="en-US" sz="2400" dirty="0"/>
              <a:t>. </a:t>
            </a:r>
            <a:endParaRPr lang="en-US" sz="2400" dirty="0" smtClean="0"/>
          </a:p>
          <a:p>
            <a:pPr>
              <a:buClr>
                <a:schemeClr val="tx1"/>
              </a:buClr>
              <a:buFont typeface="Arial" charset="0"/>
              <a:buChar char="•"/>
            </a:pPr>
            <a:r>
              <a:rPr lang="en-US" sz="2400" dirty="0" smtClean="0"/>
              <a:t>La </a:t>
            </a:r>
            <a:r>
              <a:rPr lang="en-US" sz="2400" dirty="0" err="1"/>
              <a:t>mente</a:t>
            </a:r>
            <a:r>
              <a:rPr lang="en-US" sz="2400" dirty="0"/>
              <a:t> y la </a:t>
            </a:r>
            <a:r>
              <a:rPr lang="en-US" sz="2400" dirty="0" err="1"/>
              <a:t>comunicación</a:t>
            </a:r>
            <a:r>
              <a:rPr lang="en-US" sz="2400" dirty="0"/>
              <a:t> se </a:t>
            </a:r>
            <a:r>
              <a:rPr lang="en-US" sz="2400" dirty="0" err="1"/>
              <a:t>extendían</a:t>
            </a:r>
            <a:r>
              <a:rPr lang="en-US" sz="2400" dirty="0"/>
              <a:t>. </a:t>
            </a:r>
            <a:r>
              <a:rPr lang="en-US" sz="2400" dirty="0" err="1"/>
              <a:t>Todo</a:t>
            </a:r>
            <a:r>
              <a:rPr lang="en-US" sz="2400" dirty="0"/>
              <a:t> </a:t>
            </a:r>
            <a:r>
              <a:rPr lang="en-US" sz="2400" dirty="0" err="1"/>
              <a:t>esto</a:t>
            </a:r>
            <a:r>
              <a:rPr lang="en-US" sz="2400" dirty="0"/>
              <a:t> </a:t>
            </a:r>
            <a:r>
              <a:rPr lang="en-US" sz="2400" dirty="0" err="1"/>
              <a:t>comenzó</a:t>
            </a:r>
            <a:r>
              <a:rPr lang="en-US" sz="2400" dirty="0"/>
              <a:t> y </a:t>
            </a:r>
            <a:r>
              <a:rPr lang="en-US" sz="2400" dirty="0" err="1"/>
              <a:t>tuvo</a:t>
            </a:r>
            <a:r>
              <a:rPr lang="en-US" sz="2400" dirty="0"/>
              <a:t> </a:t>
            </a:r>
            <a:r>
              <a:rPr lang="en-US" sz="2400" dirty="0" err="1"/>
              <a:t>lugar</a:t>
            </a:r>
            <a:r>
              <a:rPr lang="en-US" sz="2400" dirty="0"/>
              <a:t> en un </a:t>
            </a:r>
            <a:r>
              <a:rPr lang="en-US" sz="2400" dirty="0" err="1"/>
              <a:t>contexto</a:t>
            </a:r>
            <a:r>
              <a:rPr lang="en-US" sz="2400" dirty="0"/>
              <a:t> </a:t>
            </a:r>
            <a:r>
              <a:rPr lang="en-US" sz="2400" dirty="0" err="1"/>
              <a:t>internacional</a:t>
            </a:r>
            <a:r>
              <a:rPr lang="en-US" sz="2400" dirty="0"/>
              <a:t> </a:t>
            </a:r>
            <a:r>
              <a:rPr lang="en-US" sz="2400" dirty="0" err="1"/>
              <a:t>desde</a:t>
            </a:r>
            <a:r>
              <a:rPr lang="en-US" sz="2400" dirty="0"/>
              <a:t> </a:t>
            </a:r>
            <a:r>
              <a:rPr lang="en-US" sz="2400" dirty="0" err="1"/>
              <a:t>sus</a:t>
            </a:r>
            <a:r>
              <a:rPr lang="en-US" sz="2400" dirty="0"/>
              <a:t> </a:t>
            </a:r>
            <a:r>
              <a:rPr lang="en-US" sz="2400" dirty="0" err="1"/>
              <a:t>inicios</a:t>
            </a:r>
            <a:r>
              <a:rPr lang="en-US" sz="2400" dirty="0"/>
              <a:t>, de </a:t>
            </a:r>
            <a:r>
              <a:rPr lang="en-US" sz="2400" dirty="0" err="1"/>
              <a:t>modo</a:t>
            </a:r>
            <a:r>
              <a:rPr lang="en-US" sz="2400" dirty="0"/>
              <a:t> </a:t>
            </a:r>
            <a:r>
              <a:rPr lang="en-US" sz="2400" dirty="0" err="1"/>
              <a:t>que</a:t>
            </a:r>
            <a:r>
              <a:rPr lang="en-US" sz="2400" dirty="0"/>
              <a:t> </a:t>
            </a:r>
            <a:r>
              <a:rPr lang="en-US" sz="2400" dirty="0" err="1"/>
              <a:t>uno</a:t>
            </a:r>
            <a:r>
              <a:rPr lang="en-US" sz="2400" dirty="0"/>
              <a:t> </a:t>
            </a:r>
            <a:r>
              <a:rPr lang="en-US" sz="2400" dirty="0" err="1"/>
              <a:t>puede</a:t>
            </a:r>
            <a:r>
              <a:rPr lang="en-US" sz="2400" dirty="0"/>
              <a:t> </a:t>
            </a:r>
            <a:r>
              <a:rPr lang="en-US" sz="2400" dirty="0" err="1"/>
              <a:t>ver</a:t>
            </a:r>
            <a:r>
              <a:rPr lang="en-US" sz="2400" dirty="0"/>
              <a:t> los </a:t>
            </a:r>
            <a:r>
              <a:rPr lang="en-US" sz="2400" dirty="0" err="1"/>
              <a:t>cuatrocientos</a:t>
            </a:r>
            <a:r>
              <a:rPr lang="en-US" sz="2400" dirty="0"/>
              <a:t> </a:t>
            </a:r>
            <a:r>
              <a:rPr lang="en-US" sz="2400" dirty="0" err="1"/>
              <a:t>años</a:t>
            </a:r>
            <a:r>
              <a:rPr lang="en-US" sz="2400" dirty="0"/>
              <a:t> del </a:t>
            </a:r>
            <a:r>
              <a:rPr lang="en-US" sz="2400" dirty="0" err="1"/>
              <a:t>origen</a:t>
            </a:r>
            <a:r>
              <a:rPr lang="en-US" sz="2400" dirty="0"/>
              <a:t> y </a:t>
            </a:r>
            <a:r>
              <a:rPr lang="en-US" sz="2400" dirty="0" err="1"/>
              <a:t>desarrollo</a:t>
            </a:r>
            <a:r>
              <a:rPr lang="en-US" sz="2400" dirty="0"/>
              <a:t> de la </a:t>
            </a:r>
            <a:r>
              <a:rPr lang="en-US" sz="2400" dirty="0" err="1"/>
              <a:t>ciencia</a:t>
            </a:r>
            <a:r>
              <a:rPr lang="en-US" sz="2400" dirty="0"/>
              <a:t> </a:t>
            </a:r>
            <a:r>
              <a:rPr lang="en-US" sz="2400" dirty="0" err="1"/>
              <a:t>como</a:t>
            </a:r>
            <a:r>
              <a:rPr lang="en-US" sz="2400" dirty="0"/>
              <a:t> un </a:t>
            </a:r>
            <a:r>
              <a:rPr lang="en-US" sz="2400" dirty="0" err="1"/>
              <a:t>período</a:t>
            </a:r>
            <a:r>
              <a:rPr lang="en-US" sz="2400" dirty="0"/>
              <a:t> de la </a:t>
            </a:r>
            <a:r>
              <a:rPr lang="en-US" sz="2400" i="1" dirty="0" err="1"/>
              <a:t>internacionalización</a:t>
            </a:r>
            <a:r>
              <a:rPr lang="en-US" sz="2400" i="1" dirty="0"/>
              <a:t> </a:t>
            </a:r>
            <a:r>
              <a:rPr lang="en-US" sz="2400" i="1" dirty="0" smtClean="0"/>
              <a:t>de la </a:t>
            </a:r>
            <a:r>
              <a:rPr lang="en-US" sz="2400" i="1" dirty="0" err="1" smtClean="0"/>
              <a:t>ciencia</a:t>
            </a:r>
            <a:r>
              <a:rPr lang="en-US" sz="2400" i="1" dirty="0" smtClean="0"/>
              <a:t> </a:t>
            </a:r>
            <a:r>
              <a:rPr lang="en-US" sz="2400" dirty="0" err="1" smtClean="0"/>
              <a:t>también</a:t>
            </a:r>
            <a:r>
              <a:rPr lang="en-US" sz="2400" dirty="0"/>
              <a:t>.</a:t>
            </a:r>
            <a:endParaRPr lang="en-US" sz="2400" dirty="0" smtClean="0"/>
          </a:p>
        </p:txBody>
      </p:sp>
    </p:spTree>
    <p:extLst>
      <p:ext uri="{BB962C8B-B14F-4D97-AF65-F5344CB8AC3E}">
        <p14:creationId xmlns:p14="http://schemas.microsoft.com/office/powerpoint/2010/main" val="315009350"/>
      </p:ext>
    </p:extLst>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76</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531803" y="1296786"/>
            <a:ext cx="11089389" cy="4821382"/>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En </a:t>
            </a:r>
            <a:r>
              <a:rPr lang="en-US" sz="2400" dirty="0" err="1"/>
              <a:t>contraste</a:t>
            </a:r>
            <a:r>
              <a:rPr lang="en-US" sz="2400" dirty="0"/>
              <a:t> con </a:t>
            </a:r>
            <a:r>
              <a:rPr lang="en-US" sz="2400" dirty="0" err="1"/>
              <a:t>este</a:t>
            </a:r>
            <a:r>
              <a:rPr lang="en-US" sz="2400" dirty="0"/>
              <a:t> </a:t>
            </a:r>
            <a:r>
              <a:rPr lang="en-US" sz="2400" dirty="0" err="1"/>
              <a:t>contexto</a:t>
            </a:r>
            <a:r>
              <a:rPr lang="en-US" sz="2400" dirty="0"/>
              <a:t> </a:t>
            </a:r>
            <a:r>
              <a:rPr lang="en-US" sz="2400" dirty="0" err="1"/>
              <a:t>internacional</a:t>
            </a:r>
            <a:r>
              <a:rPr lang="en-US" sz="2400" dirty="0"/>
              <a:t> de la </a:t>
            </a:r>
            <a:r>
              <a:rPr lang="en-US" sz="2400" dirty="0" err="1"/>
              <a:t>ciencia</a:t>
            </a:r>
            <a:r>
              <a:rPr lang="en-US" sz="2400" dirty="0"/>
              <a:t>, los </a:t>
            </a:r>
            <a:r>
              <a:rPr lang="en-US" sz="2400" dirty="0" err="1"/>
              <a:t>desarrollos</a:t>
            </a:r>
            <a:r>
              <a:rPr lang="en-US" sz="2400" dirty="0"/>
              <a:t> </a:t>
            </a:r>
            <a:r>
              <a:rPr lang="en-US" sz="2400" dirty="0" err="1"/>
              <a:t>económicos</a:t>
            </a:r>
            <a:r>
              <a:rPr lang="en-US" sz="2400" dirty="0"/>
              <a:t> y </a:t>
            </a:r>
            <a:r>
              <a:rPr lang="en-US" sz="2400" dirty="0" err="1"/>
              <a:t>tecnológicos</a:t>
            </a:r>
            <a:r>
              <a:rPr lang="en-US" sz="2400" dirty="0"/>
              <a:t> </a:t>
            </a:r>
            <a:r>
              <a:rPr lang="en-US" sz="2400" dirty="0" err="1"/>
              <a:t>ocurrieron</a:t>
            </a:r>
            <a:r>
              <a:rPr lang="en-US" sz="2400" dirty="0"/>
              <a:t> en </a:t>
            </a:r>
            <a:r>
              <a:rPr lang="en-US" sz="2400" dirty="0" err="1"/>
              <a:t>contextos</a:t>
            </a:r>
            <a:r>
              <a:rPr lang="en-US" sz="2400" dirty="0"/>
              <a:t> </a:t>
            </a:r>
            <a:r>
              <a:rPr lang="en-US" sz="2400" dirty="0" err="1"/>
              <a:t>puramente</a:t>
            </a:r>
            <a:r>
              <a:rPr lang="en-US" sz="2400" dirty="0"/>
              <a:t> </a:t>
            </a:r>
            <a:r>
              <a:rPr lang="en-US" sz="2400" dirty="0" err="1"/>
              <a:t>nacionales</a:t>
            </a:r>
            <a:r>
              <a:rPr lang="en-US" sz="2400" dirty="0"/>
              <a:t>. </a:t>
            </a:r>
            <a:endParaRPr lang="en-US" sz="2400" dirty="0" smtClean="0"/>
          </a:p>
          <a:p>
            <a:pPr>
              <a:buClr>
                <a:schemeClr val="tx1"/>
              </a:buClr>
              <a:buFont typeface="Arial" charset="0"/>
              <a:buChar char="•"/>
            </a:pPr>
            <a:r>
              <a:rPr lang="en-US" sz="2400" dirty="0" err="1" smtClean="0"/>
              <a:t>Cada</a:t>
            </a:r>
            <a:r>
              <a:rPr lang="en-US" sz="2400" dirty="0" smtClean="0"/>
              <a:t> </a:t>
            </a:r>
            <a:r>
              <a:rPr lang="en-US" sz="2400" dirty="0" err="1"/>
              <a:t>nación</a:t>
            </a:r>
            <a:r>
              <a:rPr lang="en-US" sz="2400" dirty="0"/>
              <a:t> se </a:t>
            </a:r>
            <a:r>
              <a:rPr lang="en-US" sz="2400" dirty="0" err="1"/>
              <a:t>industrializó</a:t>
            </a:r>
            <a:r>
              <a:rPr lang="en-US" sz="2400" dirty="0"/>
              <a:t> a </a:t>
            </a:r>
            <a:r>
              <a:rPr lang="en-US" sz="2400" dirty="0" err="1"/>
              <a:t>nivel</a:t>
            </a:r>
            <a:r>
              <a:rPr lang="en-US" sz="2400" dirty="0"/>
              <a:t> </a:t>
            </a:r>
            <a:r>
              <a:rPr lang="en-US" sz="2400" dirty="0" err="1"/>
              <a:t>nacional</a:t>
            </a:r>
            <a:r>
              <a:rPr lang="en-US" sz="2400" dirty="0"/>
              <a:t> y en </a:t>
            </a:r>
            <a:r>
              <a:rPr lang="en-US" sz="2400" dirty="0" err="1"/>
              <a:t>competencia</a:t>
            </a:r>
            <a:r>
              <a:rPr lang="en-US" sz="2400" dirty="0"/>
              <a:t> con </a:t>
            </a:r>
            <a:r>
              <a:rPr lang="en-US" sz="2400" dirty="0" err="1"/>
              <a:t>otras</a:t>
            </a:r>
            <a:r>
              <a:rPr lang="en-US" sz="2400" dirty="0"/>
              <a:t> </a:t>
            </a:r>
            <a:r>
              <a:rPr lang="en-US" sz="2400" dirty="0" err="1"/>
              <a:t>naciones</a:t>
            </a:r>
            <a:r>
              <a:rPr lang="en-US" sz="2400" dirty="0"/>
              <a:t>. </a:t>
            </a:r>
            <a:r>
              <a:rPr lang="en-US" sz="2400" dirty="0" err="1"/>
              <a:t>Desde</a:t>
            </a:r>
            <a:r>
              <a:rPr lang="en-US" sz="2400" dirty="0"/>
              <a:t> </a:t>
            </a:r>
            <a:r>
              <a:rPr lang="en-US" sz="2400" dirty="0" err="1"/>
              <a:t>aproximadamente</a:t>
            </a:r>
            <a:r>
              <a:rPr lang="en-US" sz="2400" dirty="0"/>
              <a:t> 1765 a 1865, la principal </a:t>
            </a:r>
            <a:r>
              <a:rPr lang="en-US" sz="2400" dirty="0" err="1"/>
              <a:t>industrialización</a:t>
            </a:r>
            <a:r>
              <a:rPr lang="en-US" sz="2400" dirty="0"/>
              <a:t> </a:t>
            </a:r>
            <a:r>
              <a:rPr lang="en-US" sz="2400" dirty="0" err="1"/>
              <a:t>ocurrió</a:t>
            </a:r>
            <a:r>
              <a:rPr lang="en-US" sz="2400" dirty="0"/>
              <a:t> en </a:t>
            </a:r>
            <a:r>
              <a:rPr lang="en-US" sz="2400" dirty="0" err="1"/>
              <a:t>las</a:t>
            </a:r>
            <a:r>
              <a:rPr lang="en-US" sz="2400" dirty="0"/>
              <a:t> </a:t>
            </a:r>
            <a:r>
              <a:rPr lang="en-US" sz="2400" dirty="0" err="1"/>
              <a:t>naciones</a:t>
            </a:r>
            <a:r>
              <a:rPr lang="en-US" sz="2400" dirty="0"/>
              <a:t> </a:t>
            </a:r>
            <a:r>
              <a:rPr lang="en-US" sz="2400" dirty="0" err="1"/>
              <a:t>europeas</a:t>
            </a:r>
            <a:r>
              <a:rPr lang="en-US" sz="2400" dirty="0"/>
              <a:t> de </a:t>
            </a:r>
            <a:r>
              <a:rPr lang="en-US" sz="2400" dirty="0" err="1"/>
              <a:t>Inglaterra</a:t>
            </a:r>
            <a:r>
              <a:rPr lang="en-US" sz="2400" dirty="0"/>
              <a:t>, </a:t>
            </a:r>
            <a:r>
              <a:rPr lang="en-US" sz="2400" dirty="0" err="1"/>
              <a:t>Francia</a:t>
            </a:r>
            <a:r>
              <a:rPr lang="en-US" sz="2400" dirty="0"/>
              <a:t> y </a:t>
            </a:r>
            <a:r>
              <a:rPr lang="en-US" sz="2400" dirty="0" err="1"/>
              <a:t>Alemania</a:t>
            </a:r>
            <a:r>
              <a:rPr lang="en-US" sz="2400" dirty="0"/>
              <a:t>. </a:t>
            </a:r>
            <a:r>
              <a:rPr lang="en-US" sz="2400" dirty="0" err="1"/>
              <a:t>Desde</a:t>
            </a:r>
            <a:r>
              <a:rPr lang="en-US" sz="2400" dirty="0"/>
              <a:t> 1865 hasta </a:t>
            </a:r>
            <a:r>
              <a:rPr lang="en-US" sz="2400" dirty="0" err="1"/>
              <a:t>aproximadamente</a:t>
            </a:r>
            <a:r>
              <a:rPr lang="en-US" sz="2400" dirty="0"/>
              <a:t> 1965 (el </a:t>
            </a:r>
            <a:r>
              <a:rPr lang="en-US" sz="2400" dirty="0" err="1"/>
              <a:t>segundo</a:t>
            </a:r>
            <a:r>
              <a:rPr lang="en-US" sz="2400" dirty="0"/>
              <a:t> </a:t>
            </a:r>
            <a:r>
              <a:rPr lang="en-US" sz="2400" dirty="0" err="1"/>
              <a:t>centenario</a:t>
            </a:r>
            <a:r>
              <a:rPr lang="en-US" sz="2400" dirty="0"/>
              <a:t>), </a:t>
            </a:r>
            <a:r>
              <a:rPr lang="en-US" sz="2400" dirty="0" err="1"/>
              <a:t>otras</a:t>
            </a:r>
            <a:r>
              <a:rPr lang="en-US" sz="2400" dirty="0"/>
              <a:t> </a:t>
            </a:r>
            <a:r>
              <a:rPr lang="en-US" sz="2400" dirty="0" err="1"/>
              <a:t>naciones</a:t>
            </a:r>
            <a:r>
              <a:rPr lang="en-US" sz="2400" dirty="0"/>
              <a:t> </a:t>
            </a:r>
            <a:r>
              <a:rPr lang="en-US" sz="2400" dirty="0" err="1"/>
              <a:t>europeas</a:t>
            </a:r>
            <a:r>
              <a:rPr lang="en-US" sz="2400" dirty="0"/>
              <a:t> </a:t>
            </a:r>
            <a:r>
              <a:rPr lang="en-US" sz="2400" dirty="0" err="1"/>
              <a:t>comenzaron</a:t>
            </a:r>
            <a:r>
              <a:rPr lang="en-US" sz="2400" dirty="0"/>
              <a:t> a </a:t>
            </a:r>
            <a:r>
              <a:rPr lang="en-US" sz="2400" dirty="0" err="1"/>
              <a:t>industrializarse</a:t>
            </a:r>
            <a:r>
              <a:rPr lang="en-US" sz="2400" dirty="0"/>
              <a:t>, </a:t>
            </a:r>
            <a:r>
              <a:rPr lang="en-US" sz="2400" dirty="0" err="1"/>
              <a:t>pero</a:t>
            </a:r>
            <a:r>
              <a:rPr lang="en-US" sz="2400" dirty="0"/>
              <a:t> la principal </a:t>
            </a:r>
            <a:r>
              <a:rPr lang="en-US" sz="2400" dirty="0" err="1"/>
              <a:t>industrialización</a:t>
            </a:r>
            <a:r>
              <a:rPr lang="en-US" sz="2400" dirty="0"/>
              <a:t> se </a:t>
            </a:r>
            <a:r>
              <a:rPr lang="en-US" sz="2400" dirty="0" err="1"/>
              <a:t>trasladó</a:t>
            </a:r>
            <a:r>
              <a:rPr lang="en-US" sz="2400" dirty="0"/>
              <a:t> a </a:t>
            </a:r>
            <a:r>
              <a:rPr lang="en-US" sz="2400" dirty="0" err="1"/>
              <a:t>América</a:t>
            </a:r>
            <a:r>
              <a:rPr lang="en-US" sz="2400" dirty="0"/>
              <a:t> del Norte. </a:t>
            </a:r>
            <a:endParaRPr lang="en-US" sz="2400" dirty="0" smtClean="0"/>
          </a:p>
          <a:p>
            <a:pPr>
              <a:buClr>
                <a:schemeClr val="tx1"/>
              </a:buClr>
              <a:buFont typeface="Arial" charset="0"/>
              <a:buChar char="•"/>
            </a:pPr>
            <a:r>
              <a:rPr lang="en-US" sz="2400" dirty="0" smtClean="0"/>
              <a:t>Para </a:t>
            </a:r>
            <a:r>
              <a:rPr lang="en-US" sz="2400" dirty="0"/>
              <a:t>la </a:t>
            </a:r>
            <a:r>
              <a:rPr lang="en-US" sz="2400" dirty="0" err="1"/>
              <a:t>década</a:t>
            </a:r>
            <a:r>
              <a:rPr lang="en-US" sz="2400" dirty="0"/>
              <a:t> de 1940, la </a:t>
            </a:r>
            <a:r>
              <a:rPr lang="en-US" sz="2400" dirty="0" err="1"/>
              <a:t>capacidad</a:t>
            </a:r>
            <a:r>
              <a:rPr lang="en-US" sz="2400" dirty="0"/>
              <a:t> industrial solo en los </a:t>
            </a:r>
            <a:r>
              <a:rPr lang="en-US" sz="2400" dirty="0" err="1"/>
              <a:t>Estados</a:t>
            </a:r>
            <a:r>
              <a:rPr lang="en-US" sz="2400" dirty="0"/>
              <a:t> </a:t>
            </a:r>
            <a:r>
              <a:rPr lang="en-US" sz="2400" dirty="0" err="1"/>
              <a:t>Unidos</a:t>
            </a:r>
            <a:r>
              <a:rPr lang="en-US" sz="2400" dirty="0"/>
              <a:t> era tan </a:t>
            </a:r>
            <a:r>
              <a:rPr lang="en-US" sz="2400" dirty="0" err="1"/>
              <a:t>grande</a:t>
            </a:r>
            <a:r>
              <a:rPr lang="en-US" sz="2400" dirty="0"/>
              <a:t> e </a:t>
            </a:r>
            <a:r>
              <a:rPr lang="en-US" sz="2400" dirty="0" err="1"/>
              <a:t>innovadora</a:t>
            </a:r>
            <a:r>
              <a:rPr lang="en-US" sz="2400" dirty="0"/>
              <a:t> </a:t>
            </a:r>
            <a:r>
              <a:rPr lang="en-US" sz="2400" dirty="0" err="1"/>
              <a:t>que</a:t>
            </a:r>
            <a:r>
              <a:rPr lang="en-US" sz="2400" dirty="0"/>
              <a:t> era un factor </a:t>
            </a:r>
            <a:r>
              <a:rPr lang="en-US" sz="2400" dirty="0" err="1"/>
              <a:t>determinante</a:t>
            </a:r>
            <a:r>
              <a:rPr lang="en-US" sz="2400" dirty="0"/>
              <a:t> en la </a:t>
            </a:r>
            <a:r>
              <a:rPr lang="en-US" sz="2400" dirty="0" err="1"/>
              <a:t>conclusión</a:t>
            </a:r>
            <a:r>
              <a:rPr lang="en-US" sz="2400" dirty="0"/>
              <a:t> de la </a:t>
            </a:r>
            <a:r>
              <a:rPr lang="en-US" sz="2400" dirty="0" err="1"/>
              <a:t>Segunda</a:t>
            </a:r>
            <a:r>
              <a:rPr lang="en-US" sz="2400" dirty="0"/>
              <a:t> Guerra Mundial. Durante la </a:t>
            </a:r>
            <a:r>
              <a:rPr lang="en-US" sz="2400" dirty="0" err="1"/>
              <a:t>segunda</a:t>
            </a:r>
            <a:r>
              <a:rPr lang="en-US" sz="2400" dirty="0"/>
              <a:t> </a:t>
            </a:r>
            <a:r>
              <a:rPr lang="en-US" sz="2400" dirty="0" err="1"/>
              <a:t>mitad</a:t>
            </a:r>
            <a:r>
              <a:rPr lang="en-US" sz="2400" dirty="0"/>
              <a:t> del </a:t>
            </a:r>
            <a:r>
              <a:rPr lang="en-US" sz="2400" dirty="0" err="1"/>
              <a:t>siglo</a:t>
            </a:r>
            <a:r>
              <a:rPr lang="en-US" sz="2400" dirty="0"/>
              <a:t> </a:t>
            </a:r>
            <a:r>
              <a:rPr lang="en-US" sz="2400" dirty="0" err="1"/>
              <a:t>veinte</a:t>
            </a:r>
            <a:r>
              <a:rPr lang="en-US" sz="2400" dirty="0"/>
              <a:t>, la </a:t>
            </a:r>
            <a:r>
              <a:rPr lang="en-US" sz="2400" dirty="0" err="1"/>
              <a:t>destreza</a:t>
            </a:r>
            <a:r>
              <a:rPr lang="en-US" sz="2400" dirty="0"/>
              <a:t> industrial de los </a:t>
            </a:r>
            <a:r>
              <a:rPr lang="en-US" sz="2400" dirty="0" err="1"/>
              <a:t>Estados</a:t>
            </a:r>
            <a:r>
              <a:rPr lang="en-US" sz="2400" dirty="0"/>
              <a:t> </a:t>
            </a:r>
            <a:r>
              <a:rPr lang="en-US" sz="2400" dirty="0" err="1"/>
              <a:t>Unidos</a:t>
            </a:r>
            <a:r>
              <a:rPr lang="en-US" sz="2400" dirty="0"/>
              <a:t> </a:t>
            </a:r>
            <a:r>
              <a:rPr lang="en-US" sz="2400" dirty="0" err="1"/>
              <a:t>continuó</a:t>
            </a:r>
            <a:r>
              <a:rPr lang="en-US" sz="2400" dirty="0"/>
              <a:t> y </a:t>
            </a:r>
            <a:r>
              <a:rPr lang="en-US" sz="2400" dirty="0" err="1"/>
              <a:t>las</a:t>
            </a:r>
            <a:r>
              <a:rPr lang="en-US" sz="2400" dirty="0"/>
              <a:t> </a:t>
            </a:r>
            <a:r>
              <a:rPr lang="en-US" sz="2400" dirty="0" err="1"/>
              <a:t>naciones</a:t>
            </a:r>
            <a:r>
              <a:rPr lang="en-US" sz="2400" dirty="0"/>
              <a:t> </a:t>
            </a:r>
            <a:r>
              <a:rPr lang="en-US" sz="2400" dirty="0" err="1"/>
              <a:t>europeas</a:t>
            </a:r>
            <a:r>
              <a:rPr lang="en-US" sz="2400" dirty="0"/>
              <a:t> </a:t>
            </a:r>
            <a:r>
              <a:rPr lang="en-US" sz="2400" dirty="0" err="1"/>
              <a:t>reconstruyeron</a:t>
            </a:r>
            <a:r>
              <a:rPr lang="en-US" sz="2400" dirty="0"/>
              <a:t> </a:t>
            </a:r>
            <a:r>
              <a:rPr lang="en-US" sz="2400" dirty="0" err="1"/>
              <a:t>sus</a:t>
            </a:r>
            <a:r>
              <a:rPr lang="en-US" sz="2400" dirty="0"/>
              <a:t> </a:t>
            </a:r>
            <a:r>
              <a:rPr lang="en-US" sz="2400" dirty="0" err="1"/>
              <a:t>capacidades</a:t>
            </a:r>
            <a:r>
              <a:rPr lang="en-US" sz="2400" dirty="0"/>
              <a:t> </a:t>
            </a:r>
            <a:r>
              <a:rPr lang="en-US" sz="2400" dirty="0" err="1"/>
              <a:t>industriales</a:t>
            </a:r>
            <a:r>
              <a:rPr lang="en-US" sz="2400" dirty="0"/>
              <a:t> </a:t>
            </a:r>
            <a:r>
              <a:rPr lang="en-US" sz="2400" dirty="0" err="1"/>
              <a:t>que</a:t>
            </a:r>
            <a:r>
              <a:rPr lang="en-US" sz="2400" dirty="0"/>
              <a:t> </a:t>
            </a:r>
            <a:r>
              <a:rPr lang="en-US" sz="2400" dirty="0" err="1"/>
              <a:t>habían</a:t>
            </a:r>
            <a:r>
              <a:rPr lang="en-US" sz="2400" dirty="0"/>
              <a:t> </a:t>
            </a:r>
            <a:r>
              <a:rPr lang="en-US" sz="2400" dirty="0" err="1"/>
              <a:t>sido</a:t>
            </a:r>
            <a:r>
              <a:rPr lang="en-US" sz="2400" dirty="0"/>
              <a:t> </a:t>
            </a:r>
            <a:r>
              <a:rPr lang="en-US" sz="2400" dirty="0" err="1"/>
              <a:t>destruidas</a:t>
            </a:r>
            <a:r>
              <a:rPr lang="en-US" sz="2400" dirty="0"/>
              <a:t> </a:t>
            </a:r>
            <a:r>
              <a:rPr lang="en-US" sz="2400" dirty="0" err="1"/>
              <a:t>por</a:t>
            </a:r>
            <a:r>
              <a:rPr lang="en-US" sz="2400" dirty="0"/>
              <a:t> </a:t>
            </a:r>
            <a:r>
              <a:rPr lang="en-US" sz="2400" dirty="0" err="1"/>
              <a:t>esa</a:t>
            </a:r>
            <a:r>
              <a:rPr lang="en-US" sz="2400" dirty="0"/>
              <a:t> </a:t>
            </a:r>
            <a:r>
              <a:rPr lang="en-US" sz="2400" dirty="0" err="1"/>
              <a:t>guerra</a:t>
            </a:r>
            <a:r>
              <a:rPr lang="en-US" sz="2400" dirty="0"/>
              <a:t>. </a:t>
            </a:r>
            <a:endParaRPr lang="en-US" sz="2400" dirty="0" smtClean="0"/>
          </a:p>
          <a:p>
            <a:pPr>
              <a:buClr>
                <a:schemeClr val="tx1"/>
              </a:buClr>
              <a:buFont typeface="Arial" charset="0"/>
              <a:buChar char="•"/>
            </a:pPr>
            <a:r>
              <a:rPr lang="en-US" sz="2400" dirty="0" err="1" smtClean="0"/>
              <a:t>Desde</a:t>
            </a:r>
            <a:r>
              <a:rPr lang="en-US" sz="2400" dirty="0" smtClean="0"/>
              <a:t> </a:t>
            </a:r>
            <a:r>
              <a:rPr lang="en-US" sz="2400" dirty="0"/>
              <a:t>1950 hasta finales del </a:t>
            </a:r>
            <a:r>
              <a:rPr lang="en-US" sz="2400" dirty="0" err="1"/>
              <a:t>siglo</a:t>
            </a:r>
            <a:r>
              <a:rPr lang="en-US" sz="2400" dirty="0"/>
              <a:t> XX, </a:t>
            </a:r>
            <a:r>
              <a:rPr lang="en-US" sz="2400" dirty="0" err="1"/>
              <a:t>varios</a:t>
            </a:r>
            <a:r>
              <a:rPr lang="en-US" sz="2400" dirty="0"/>
              <a:t> </a:t>
            </a:r>
            <a:r>
              <a:rPr lang="en-US" sz="2400" dirty="0" err="1"/>
              <a:t>países</a:t>
            </a:r>
            <a:r>
              <a:rPr lang="en-US" sz="2400" dirty="0"/>
              <a:t> </a:t>
            </a:r>
            <a:r>
              <a:rPr lang="en-US" sz="2400" dirty="0" err="1"/>
              <a:t>asiáticos</a:t>
            </a:r>
            <a:r>
              <a:rPr lang="en-US" sz="2400" dirty="0"/>
              <a:t> </a:t>
            </a:r>
            <a:r>
              <a:rPr lang="en-US" sz="2400" dirty="0" err="1"/>
              <a:t>comenzaron</a:t>
            </a:r>
            <a:r>
              <a:rPr lang="en-US" sz="2400" dirty="0"/>
              <a:t> a </a:t>
            </a:r>
            <a:r>
              <a:rPr lang="en-US" sz="2400" dirty="0" err="1"/>
              <a:t>emerger</a:t>
            </a:r>
            <a:r>
              <a:rPr lang="en-US" sz="2400" dirty="0"/>
              <a:t> </a:t>
            </a:r>
            <a:r>
              <a:rPr lang="en-US" sz="2400" dirty="0" err="1"/>
              <a:t>como</a:t>
            </a:r>
            <a:r>
              <a:rPr lang="en-US" sz="2400" dirty="0"/>
              <a:t> </a:t>
            </a:r>
            <a:r>
              <a:rPr lang="en-US" sz="2400" dirty="0" err="1"/>
              <a:t>naciones</a:t>
            </a:r>
            <a:r>
              <a:rPr lang="en-US" sz="2400" dirty="0"/>
              <a:t> </a:t>
            </a:r>
            <a:r>
              <a:rPr lang="en-US" sz="2400" dirty="0" err="1"/>
              <a:t>industriales</a:t>
            </a:r>
            <a:r>
              <a:rPr lang="en-US" sz="2400" dirty="0"/>
              <a:t> </a:t>
            </a:r>
            <a:r>
              <a:rPr lang="en-US" sz="2400" dirty="0" err="1"/>
              <a:t>globalmente</a:t>
            </a:r>
            <a:r>
              <a:rPr lang="en-US" sz="2400" dirty="0"/>
              <a:t> </a:t>
            </a:r>
            <a:r>
              <a:rPr lang="en-US" sz="2400" dirty="0" err="1"/>
              <a:t>competitivas</a:t>
            </a:r>
            <a:r>
              <a:rPr lang="en-US" sz="2400" dirty="0"/>
              <a:t>: </a:t>
            </a:r>
            <a:r>
              <a:rPr lang="en-US" sz="2400" dirty="0" err="1"/>
              <a:t>Japón</a:t>
            </a:r>
            <a:r>
              <a:rPr lang="en-US" sz="2400" dirty="0"/>
              <a:t>, </a:t>
            </a:r>
            <a:r>
              <a:rPr lang="en-US" sz="2400" dirty="0" err="1"/>
              <a:t>Taiwán</a:t>
            </a:r>
            <a:r>
              <a:rPr lang="en-US" sz="2400" dirty="0"/>
              <a:t>, </a:t>
            </a:r>
            <a:r>
              <a:rPr lang="en-US" sz="2400" dirty="0" err="1"/>
              <a:t>Corea</a:t>
            </a:r>
            <a:r>
              <a:rPr lang="en-US" sz="2400" dirty="0"/>
              <a:t> del Sur y </a:t>
            </a:r>
            <a:r>
              <a:rPr lang="en-US" sz="2400" dirty="0" err="1"/>
              <a:t>Singapur</a:t>
            </a:r>
            <a:r>
              <a:rPr lang="en-US" sz="2400" dirty="0"/>
              <a:t>.</a:t>
            </a:r>
            <a:endParaRPr lang="en-US" sz="2400" dirty="0" smtClean="0"/>
          </a:p>
        </p:txBody>
      </p:sp>
    </p:spTree>
    <p:extLst>
      <p:ext uri="{BB962C8B-B14F-4D97-AF65-F5344CB8AC3E}">
        <p14:creationId xmlns:p14="http://schemas.microsoft.com/office/powerpoint/2010/main" val="861566123"/>
      </p:ext>
    </p:extLst>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77</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246910"/>
            <a:ext cx="10850793" cy="4871258"/>
          </a:xfrm>
          <a:prstGeom prst="rect">
            <a:avLst/>
          </a:prstGeom>
        </p:spPr>
        <p:txBody>
          <a:bodyPr>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Después</a:t>
            </a:r>
            <a:r>
              <a:rPr lang="en-US" sz="2400" dirty="0"/>
              <a:t> </a:t>
            </a:r>
            <a:r>
              <a:rPr lang="en-US" sz="2400" dirty="0" smtClean="0"/>
              <a:t>de </a:t>
            </a:r>
            <a:r>
              <a:rPr lang="en-US" sz="2400" dirty="0" err="1"/>
              <a:t>reformas</a:t>
            </a:r>
            <a:r>
              <a:rPr lang="en-US" sz="2400" dirty="0"/>
              <a:t> </a:t>
            </a:r>
            <a:r>
              <a:rPr lang="en-US" sz="2400" dirty="0" err="1"/>
              <a:t>económicas</a:t>
            </a:r>
            <a:r>
              <a:rPr lang="en-US" sz="2400" dirty="0"/>
              <a:t> en </a:t>
            </a:r>
            <a:r>
              <a:rPr lang="en-US" sz="2400" dirty="0" smtClean="0"/>
              <a:t>China, </a:t>
            </a:r>
            <a:r>
              <a:rPr lang="en-US" sz="2400" dirty="0" err="1" smtClean="0"/>
              <a:t>esta</a:t>
            </a:r>
            <a:r>
              <a:rPr lang="en-US" sz="2400" dirty="0" smtClean="0"/>
              <a:t> </a:t>
            </a:r>
            <a:r>
              <a:rPr lang="en-US" sz="2400" dirty="0" err="1" smtClean="0"/>
              <a:t>comenzó</a:t>
            </a:r>
            <a:r>
              <a:rPr lang="en-US" sz="2400" dirty="0" smtClean="0"/>
              <a:t> </a:t>
            </a:r>
            <a:r>
              <a:rPr lang="en-US" sz="2400" dirty="0"/>
              <a:t>a </a:t>
            </a:r>
            <a:r>
              <a:rPr lang="en-US" sz="2400" dirty="0" err="1"/>
              <a:t>industrializarse</a:t>
            </a:r>
            <a:r>
              <a:rPr lang="en-US" sz="2400" dirty="0"/>
              <a:t> </a:t>
            </a:r>
            <a:r>
              <a:rPr lang="en-US" sz="2400" dirty="0" err="1"/>
              <a:t>rápidamente</a:t>
            </a:r>
            <a:r>
              <a:rPr lang="en-US" sz="2400" dirty="0"/>
              <a:t>, </a:t>
            </a:r>
            <a:r>
              <a:rPr lang="en-US" sz="2400" dirty="0" err="1"/>
              <a:t>convirtiéndose</a:t>
            </a:r>
            <a:r>
              <a:rPr lang="en-US" sz="2400" dirty="0"/>
              <a:t> </a:t>
            </a:r>
            <a:r>
              <a:rPr lang="en-US" sz="2400" dirty="0" smtClean="0"/>
              <a:t>en </a:t>
            </a:r>
            <a:r>
              <a:rPr lang="en-US" sz="2400" dirty="0" err="1"/>
              <a:t>una</a:t>
            </a:r>
            <a:r>
              <a:rPr lang="en-US" sz="2400" dirty="0"/>
              <a:t> </a:t>
            </a:r>
            <a:r>
              <a:rPr lang="en-US" sz="2400" dirty="0" err="1"/>
              <a:t>importante</a:t>
            </a:r>
            <a:r>
              <a:rPr lang="en-US" sz="2400" dirty="0"/>
              <a:t> </a:t>
            </a:r>
            <a:r>
              <a:rPr lang="en-US" sz="2400" dirty="0" err="1"/>
              <a:t>nación</a:t>
            </a:r>
            <a:r>
              <a:rPr lang="en-US" sz="2400" dirty="0"/>
              <a:t> </a:t>
            </a:r>
            <a:r>
              <a:rPr lang="en-US" sz="2400" dirty="0" err="1"/>
              <a:t>manufacturera</a:t>
            </a:r>
            <a:r>
              <a:rPr lang="en-US" sz="2400" dirty="0"/>
              <a:t> en el </a:t>
            </a:r>
            <a:r>
              <a:rPr lang="en-US" sz="2400" dirty="0" err="1"/>
              <a:t>mundo</a:t>
            </a:r>
            <a:r>
              <a:rPr lang="en-US" sz="2400" dirty="0"/>
              <a:t> en el </a:t>
            </a:r>
            <a:r>
              <a:rPr lang="en-US" sz="2400" dirty="0" err="1"/>
              <a:t>siglo</a:t>
            </a:r>
            <a:r>
              <a:rPr lang="en-US" sz="2400" dirty="0"/>
              <a:t> XXI. </a:t>
            </a:r>
            <a:endParaRPr lang="en-US" sz="2400" dirty="0" smtClean="0"/>
          </a:p>
          <a:p>
            <a:pPr>
              <a:buClr>
                <a:schemeClr val="tx1"/>
              </a:buClr>
              <a:buFont typeface="Arial" charset="0"/>
              <a:buChar char="•"/>
            </a:pPr>
            <a:r>
              <a:rPr lang="en-US" sz="2400" dirty="0" smtClean="0"/>
              <a:t>India </a:t>
            </a:r>
            <a:r>
              <a:rPr lang="en-US" sz="2400" dirty="0" err="1" smtClean="0"/>
              <a:t>también</a:t>
            </a:r>
            <a:r>
              <a:rPr lang="en-US" sz="2400" dirty="0" smtClean="0"/>
              <a:t> </a:t>
            </a:r>
            <a:r>
              <a:rPr lang="en-US" sz="2400" dirty="0" err="1"/>
              <a:t>comenzó</a:t>
            </a:r>
            <a:r>
              <a:rPr lang="en-US" sz="2400" dirty="0"/>
              <a:t> a </a:t>
            </a:r>
            <a:r>
              <a:rPr lang="en-US" sz="2400" dirty="0" err="1" smtClean="0"/>
              <a:t>industrializarse</a:t>
            </a:r>
            <a:r>
              <a:rPr lang="en-US" sz="2400" dirty="0" smtClean="0"/>
              <a:t>, </a:t>
            </a:r>
            <a:r>
              <a:rPr lang="en-US" sz="2400" dirty="0" err="1"/>
              <a:t>particularmente</a:t>
            </a:r>
            <a:r>
              <a:rPr lang="en-US" sz="2400" dirty="0"/>
              <a:t> en </a:t>
            </a:r>
            <a:r>
              <a:rPr lang="en-US" sz="2400" dirty="0" err="1"/>
              <a:t>las</a:t>
            </a:r>
            <a:r>
              <a:rPr lang="en-US" sz="2400" dirty="0"/>
              <a:t> </a:t>
            </a:r>
            <a:r>
              <a:rPr lang="en-US" sz="2400" dirty="0" err="1"/>
              <a:t>tecnologías</a:t>
            </a:r>
            <a:r>
              <a:rPr lang="en-US" sz="2400" dirty="0"/>
              <a:t> de la </a:t>
            </a:r>
            <a:r>
              <a:rPr lang="en-US" sz="2400" dirty="0" err="1"/>
              <a:t>información</a:t>
            </a:r>
            <a:r>
              <a:rPr lang="en-US" sz="2400" dirty="0"/>
              <a:t>. </a:t>
            </a:r>
            <a:r>
              <a:rPr lang="en-US" sz="2400" dirty="0" err="1"/>
              <a:t>Todos</a:t>
            </a:r>
            <a:r>
              <a:rPr lang="en-US" sz="2400" dirty="0"/>
              <a:t> los </a:t>
            </a:r>
            <a:r>
              <a:rPr lang="en-US" sz="2400" dirty="0" err="1"/>
              <a:t>demás</a:t>
            </a:r>
            <a:r>
              <a:rPr lang="en-US" sz="2400" dirty="0"/>
              <a:t> </a:t>
            </a:r>
            <a:r>
              <a:rPr lang="en-US" sz="2400" dirty="0" err="1"/>
              <a:t>países</a:t>
            </a:r>
            <a:r>
              <a:rPr lang="en-US" sz="2400" dirty="0"/>
              <a:t> </a:t>
            </a:r>
            <a:r>
              <a:rPr lang="en-US" sz="2400" dirty="0" err="1"/>
              <a:t>asiáticos</a:t>
            </a:r>
            <a:r>
              <a:rPr lang="en-US" sz="2400" dirty="0"/>
              <a:t> </a:t>
            </a:r>
            <a:r>
              <a:rPr lang="en-US" sz="2400" dirty="0" err="1"/>
              <a:t>también</a:t>
            </a:r>
            <a:r>
              <a:rPr lang="en-US" sz="2400" dirty="0"/>
              <a:t> se </a:t>
            </a:r>
            <a:r>
              <a:rPr lang="en-US" sz="2400" dirty="0" err="1"/>
              <a:t>estaban</a:t>
            </a:r>
            <a:r>
              <a:rPr lang="en-US" sz="2400" dirty="0"/>
              <a:t> </a:t>
            </a:r>
            <a:r>
              <a:rPr lang="en-US" sz="2400" dirty="0" err="1"/>
              <a:t>moviendo</a:t>
            </a:r>
            <a:r>
              <a:rPr lang="en-US" sz="2400" dirty="0"/>
              <a:t> </a:t>
            </a:r>
            <a:r>
              <a:rPr lang="en-US" sz="2400" dirty="0" err="1"/>
              <a:t>hacia</a:t>
            </a:r>
            <a:r>
              <a:rPr lang="en-US" sz="2400" dirty="0"/>
              <a:t> </a:t>
            </a:r>
            <a:r>
              <a:rPr lang="en-US" sz="2400" dirty="0" err="1"/>
              <a:t>una</a:t>
            </a:r>
            <a:r>
              <a:rPr lang="en-US" sz="2400" dirty="0"/>
              <a:t> </a:t>
            </a:r>
            <a:r>
              <a:rPr lang="en-US" sz="2400" dirty="0" err="1"/>
              <a:t>capacidad</a:t>
            </a:r>
            <a:r>
              <a:rPr lang="en-US" sz="2400" dirty="0"/>
              <a:t> </a:t>
            </a:r>
            <a:r>
              <a:rPr lang="en-US" sz="2400" dirty="0" err="1"/>
              <a:t>competitiva</a:t>
            </a:r>
            <a:r>
              <a:rPr lang="en-US" sz="2400" dirty="0"/>
              <a:t> global: Vietnam, </a:t>
            </a:r>
            <a:r>
              <a:rPr lang="en-US" sz="2400" dirty="0" err="1"/>
              <a:t>Tailandia</a:t>
            </a:r>
            <a:r>
              <a:rPr lang="en-US" sz="2400" dirty="0"/>
              <a:t>, Filipinas, </a:t>
            </a:r>
            <a:r>
              <a:rPr lang="en-US" sz="2400" dirty="0" err="1"/>
              <a:t>Malasia</a:t>
            </a:r>
            <a:r>
              <a:rPr lang="en-US" sz="2400" dirty="0"/>
              <a:t> e Indonesia</a:t>
            </a:r>
            <a:r>
              <a:rPr lang="en-US" sz="2400" dirty="0" smtClean="0"/>
              <a:t>. (</a:t>
            </a:r>
            <a:r>
              <a:rPr lang="en-US" sz="2400" dirty="0" err="1" smtClean="0"/>
              <a:t>Históricamente</a:t>
            </a:r>
            <a:r>
              <a:rPr lang="en-US" sz="2400" dirty="0"/>
              <a:t>, la </a:t>
            </a:r>
            <a:r>
              <a:rPr lang="en-US" sz="2400" dirty="0" err="1"/>
              <a:t>industrialización</a:t>
            </a:r>
            <a:r>
              <a:rPr lang="en-US" sz="2400" dirty="0"/>
              <a:t> </a:t>
            </a:r>
            <a:r>
              <a:rPr lang="en-US" sz="2400" dirty="0" err="1"/>
              <a:t>asiática</a:t>
            </a:r>
            <a:r>
              <a:rPr lang="en-US" sz="2400" dirty="0"/>
              <a:t> en </a:t>
            </a:r>
            <a:r>
              <a:rPr lang="en-US" sz="2400" dirty="0" err="1"/>
              <a:t>realidad</a:t>
            </a:r>
            <a:r>
              <a:rPr lang="en-US" sz="2400" dirty="0"/>
              <a:t> </a:t>
            </a:r>
            <a:r>
              <a:rPr lang="en-US" sz="2400" dirty="0" err="1"/>
              <a:t>comenzó</a:t>
            </a:r>
            <a:r>
              <a:rPr lang="en-US" sz="2400" dirty="0"/>
              <a:t> en </a:t>
            </a:r>
            <a:r>
              <a:rPr lang="en-US" sz="2400" dirty="0" err="1"/>
              <a:t>Japón</a:t>
            </a:r>
            <a:r>
              <a:rPr lang="en-US" sz="2400" dirty="0"/>
              <a:t> en 1865, </a:t>
            </a:r>
            <a:r>
              <a:rPr lang="en-US" sz="2400" dirty="0" err="1"/>
              <a:t>pero</a:t>
            </a:r>
            <a:r>
              <a:rPr lang="en-US" sz="2400" dirty="0"/>
              <a:t> se </a:t>
            </a:r>
            <a:r>
              <a:rPr lang="en-US" sz="2400" dirty="0" err="1"/>
              <a:t>desvió</a:t>
            </a:r>
            <a:r>
              <a:rPr lang="en-US" sz="2400" dirty="0"/>
              <a:t> </a:t>
            </a:r>
            <a:r>
              <a:rPr lang="en-US" sz="2400" dirty="0" err="1"/>
              <a:t>principalmente</a:t>
            </a:r>
            <a:r>
              <a:rPr lang="en-US" sz="2400" dirty="0"/>
              <a:t> a </a:t>
            </a:r>
            <a:r>
              <a:rPr lang="en-US" sz="2400" dirty="0" err="1"/>
              <a:t>una</a:t>
            </a:r>
            <a:r>
              <a:rPr lang="en-US" sz="2400" dirty="0"/>
              <a:t> </a:t>
            </a:r>
            <a:r>
              <a:rPr lang="en-US" sz="2400" dirty="0" err="1"/>
              <a:t>sociedad</a:t>
            </a:r>
            <a:r>
              <a:rPr lang="en-US" sz="2400" dirty="0"/>
              <a:t> </a:t>
            </a:r>
            <a:r>
              <a:rPr lang="en-US" sz="2400" dirty="0" err="1"/>
              <a:t>dominada</a:t>
            </a:r>
            <a:r>
              <a:rPr lang="en-US" sz="2400" dirty="0"/>
              <a:t> </a:t>
            </a:r>
            <a:r>
              <a:rPr lang="en-US" sz="2400" dirty="0" err="1"/>
              <a:t>por</a:t>
            </a:r>
            <a:r>
              <a:rPr lang="en-US" sz="2400" dirty="0"/>
              <a:t> los </a:t>
            </a:r>
            <a:r>
              <a:rPr lang="en-US" sz="2400" dirty="0" err="1"/>
              <a:t>militares</a:t>
            </a:r>
            <a:r>
              <a:rPr lang="en-US" sz="2400" dirty="0"/>
              <a:t>. </a:t>
            </a:r>
            <a:r>
              <a:rPr lang="en-US" sz="2400" dirty="0" err="1"/>
              <a:t>Después</a:t>
            </a:r>
            <a:r>
              <a:rPr lang="en-US" sz="2400" dirty="0"/>
              <a:t> de la </a:t>
            </a:r>
            <a:r>
              <a:rPr lang="en-US" sz="2400" dirty="0" err="1"/>
              <a:t>Segunda</a:t>
            </a:r>
            <a:r>
              <a:rPr lang="en-US" sz="2400" dirty="0"/>
              <a:t> Guerra Mundial, </a:t>
            </a:r>
            <a:r>
              <a:rPr lang="en-US" sz="2400" dirty="0" err="1"/>
              <a:t>ocurrió</a:t>
            </a:r>
            <a:r>
              <a:rPr lang="en-US" sz="2400" dirty="0"/>
              <a:t> </a:t>
            </a:r>
            <a:r>
              <a:rPr lang="en-US" sz="2400" dirty="0" err="1"/>
              <a:t>una</a:t>
            </a:r>
            <a:r>
              <a:rPr lang="en-US" sz="2400" dirty="0"/>
              <a:t> </a:t>
            </a:r>
            <a:r>
              <a:rPr lang="en-US" sz="2400" dirty="0" err="1"/>
              <a:t>reindustrialización</a:t>
            </a:r>
            <a:r>
              <a:rPr lang="en-US" sz="2400" dirty="0"/>
              <a:t> de </a:t>
            </a:r>
            <a:r>
              <a:rPr lang="en-US" sz="2400" dirty="0" err="1"/>
              <a:t>Japón</a:t>
            </a:r>
            <a:r>
              <a:rPr lang="en-US" sz="2400" dirty="0"/>
              <a:t>). </a:t>
            </a:r>
            <a:endParaRPr lang="en-US" sz="2400" dirty="0" smtClean="0"/>
          </a:p>
          <a:p>
            <a:pPr>
              <a:buClr>
                <a:schemeClr val="tx1"/>
              </a:buClr>
              <a:buFont typeface="Arial" charset="0"/>
              <a:buChar char="•"/>
            </a:pPr>
            <a:r>
              <a:rPr lang="en-US" sz="2400" dirty="0" smtClean="0"/>
              <a:t>En </a:t>
            </a:r>
            <a:r>
              <a:rPr lang="en-US" sz="2400" dirty="0" err="1"/>
              <a:t>resumen</a:t>
            </a:r>
            <a:r>
              <a:rPr lang="en-US" sz="2400" dirty="0"/>
              <a:t>, </a:t>
            </a:r>
            <a:r>
              <a:rPr lang="en-US" sz="2400" dirty="0" err="1"/>
              <a:t>vemos</a:t>
            </a:r>
            <a:r>
              <a:rPr lang="en-US" sz="2400" dirty="0"/>
              <a:t> un </a:t>
            </a:r>
            <a:r>
              <a:rPr lang="en-US" sz="2400" dirty="0" err="1"/>
              <a:t>patrón</a:t>
            </a:r>
            <a:r>
              <a:rPr lang="en-US" sz="2400" dirty="0"/>
              <a:t> de </a:t>
            </a:r>
            <a:r>
              <a:rPr lang="en-US" sz="2400" dirty="0" err="1"/>
              <a:t>trescientos</a:t>
            </a:r>
            <a:r>
              <a:rPr lang="en-US" sz="2400" dirty="0"/>
              <a:t> </a:t>
            </a:r>
            <a:r>
              <a:rPr lang="en-US" sz="2400" dirty="0" err="1"/>
              <a:t>años</a:t>
            </a:r>
            <a:r>
              <a:rPr lang="en-US" sz="2400" dirty="0"/>
              <a:t> de </a:t>
            </a:r>
            <a:r>
              <a:rPr lang="en-US" sz="2400" dirty="0" err="1"/>
              <a:t>industrialización</a:t>
            </a:r>
            <a:r>
              <a:rPr lang="en-US" sz="2400" dirty="0"/>
              <a:t> </a:t>
            </a:r>
            <a:r>
              <a:rPr lang="en-US" sz="2400" dirty="0" err="1"/>
              <a:t>mundial</a:t>
            </a:r>
            <a:r>
              <a:rPr lang="en-US" sz="2400" dirty="0"/>
              <a:t> en la </a:t>
            </a:r>
            <a:r>
              <a:rPr lang="en-US" sz="2400" dirty="0" err="1"/>
              <a:t>que</a:t>
            </a:r>
            <a:r>
              <a:rPr lang="en-US" sz="2400" dirty="0"/>
              <a:t> </a:t>
            </a:r>
            <a:r>
              <a:rPr lang="en-US" sz="2400" dirty="0" err="1"/>
              <a:t>diferentes</a:t>
            </a:r>
            <a:r>
              <a:rPr lang="en-US" sz="2400" dirty="0"/>
              <a:t> </a:t>
            </a:r>
            <a:r>
              <a:rPr lang="en-US" sz="2400" dirty="0" err="1"/>
              <a:t>regiones</a:t>
            </a:r>
            <a:r>
              <a:rPr lang="en-US" sz="2400" dirty="0"/>
              <a:t> del </a:t>
            </a:r>
            <a:r>
              <a:rPr lang="en-US" sz="2400" dirty="0" err="1"/>
              <a:t>mundo</a:t>
            </a:r>
            <a:r>
              <a:rPr lang="en-US" sz="2400" dirty="0"/>
              <a:t> </a:t>
            </a:r>
            <a:r>
              <a:rPr lang="en-US" sz="2400" dirty="0" err="1"/>
              <a:t>comenzaron</a:t>
            </a:r>
            <a:r>
              <a:rPr lang="en-US" sz="2400" dirty="0"/>
              <a:t> a </a:t>
            </a:r>
            <a:r>
              <a:rPr lang="en-US" sz="2400" dirty="0" err="1"/>
              <a:t>desarrollar</a:t>
            </a:r>
            <a:r>
              <a:rPr lang="en-US" sz="2400" dirty="0"/>
              <a:t> </a:t>
            </a:r>
            <a:r>
              <a:rPr lang="en-US" sz="2400" dirty="0" err="1"/>
              <a:t>industrias</a:t>
            </a:r>
            <a:r>
              <a:rPr lang="en-US" sz="2400" dirty="0"/>
              <a:t> </a:t>
            </a:r>
            <a:r>
              <a:rPr lang="en-US" sz="2400" dirty="0" err="1" smtClean="0"/>
              <a:t>globalmente</a:t>
            </a:r>
            <a:r>
              <a:rPr lang="en-US" sz="2400" dirty="0" smtClean="0"/>
              <a:t> </a:t>
            </a:r>
            <a:r>
              <a:rPr lang="en-US" sz="2400" dirty="0" err="1"/>
              <a:t>competitivas</a:t>
            </a:r>
            <a:r>
              <a:rPr lang="en-US" sz="2400" dirty="0" smtClean="0"/>
              <a:t>:</a:t>
            </a:r>
          </a:p>
          <a:p>
            <a:pPr lvl="1">
              <a:buClr>
                <a:schemeClr val="tx1"/>
              </a:buClr>
              <a:buFont typeface="Wingdings" charset="2"/>
              <a:buChar char="v"/>
            </a:pPr>
            <a:r>
              <a:rPr lang="en-US" sz="2200" dirty="0" err="1" smtClean="0"/>
              <a:t>Primeros</a:t>
            </a:r>
            <a:r>
              <a:rPr lang="en-US" sz="2200" dirty="0" smtClean="0"/>
              <a:t> </a:t>
            </a:r>
            <a:r>
              <a:rPr lang="en-US" sz="2200" dirty="0" err="1"/>
              <a:t>cien</a:t>
            </a:r>
            <a:r>
              <a:rPr lang="en-US" sz="2200" dirty="0"/>
              <a:t> </a:t>
            </a:r>
            <a:r>
              <a:rPr lang="en-US" sz="2200" dirty="0" err="1"/>
              <a:t>años</a:t>
            </a:r>
            <a:r>
              <a:rPr lang="en-US" sz="2200" dirty="0"/>
              <a:t> (1765 - 1865) </a:t>
            </a:r>
            <a:r>
              <a:rPr lang="mr-IN" sz="2200" dirty="0" smtClean="0"/>
              <a:t>–</a:t>
            </a:r>
            <a:r>
              <a:rPr lang="en-US" sz="2200" dirty="0" smtClean="0"/>
              <a:t> Europa</a:t>
            </a:r>
          </a:p>
          <a:p>
            <a:pPr lvl="1">
              <a:buClr>
                <a:schemeClr val="tx1"/>
              </a:buClr>
              <a:buFont typeface="Wingdings" charset="2"/>
              <a:buChar char="v"/>
            </a:pPr>
            <a:r>
              <a:rPr lang="en-US" sz="2200" dirty="0" err="1" smtClean="0"/>
              <a:t>Segundos</a:t>
            </a:r>
            <a:r>
              <a:rPr lang="en-US" sz="2200" dirty="0" smtClean="0"/>
              <a:t> </a:t>
            </a:r>
            <a:r>
              <a:rPr lang="en-US" sz="2200" dirty="0" err="1"/>
              <a:t>años</a:t>
            </a:r>
            <a:r>
              <a:rPr lang="en-US" sz="2200" dirty="0"/>
              <a:t> (1865 - 1965) - </a:t>
            </a:r>
            <a:r>
              <a:rPr lang="en-US" sz="2200" dirty="0" err="1"/>
              <a:t>América</a:t>
            </a:r>
            <a:r>
              <a:rPr lang="en-US" sz="2200" dirty="0"/>
              <a:t> del </a:t>
            </a:r>
            <a:r>
              <a:rPr lang="en-US" sz="2200" dirty="0" smtClean="0"/>
              <a:t>Norte</a:t>
            </a:r>
          </a:p>
          <a:p>
            <a:pPr lvl="1">
              <a:buClr>
                <a:schemeClr val="tx1"/>
              </a:buClr>
              <a:buFont typeface="Wingdings" charset="2"/>
              <a:buChar char="v"/>
            </a:pPr>
            <a:r>
              <a:rPr lang="en-US" sz="2200" dirty="0" err="1" smtClean="0"/>
              <a:t>Cuatrocientos</a:t>
            </a:r>
            <a:r>
              <a:rPr lang="en-US" sz="2200" dirty="0" smtClean="0"/>
              <a:t> </a:t>
            </a:r>
            <a:r>
              <a:rPr lang="en-US" sz="2200" dirty="0" err="1"/>
              <a:t>años</a:t>
            </a:r>
            <a:r>
              <a:rPr lang="en-US" sz="2200" dirty="0"/>
              <a:t> (1965 - 2065) - Asia</a:t>
            </a:r>
            <a:endParaRPr lang="en-US" sz="2200" dirty="0" smtClean="0"/>
          </a:p>
        </p:txBody>
      </p:sp>
    </p:spTree>
    <p:extLst>
      <p:ext uri="{BB962C8B-B14F-4D97-AF65-F5344CB8AC3E}">
        <p14:creationId xmlns:p14="http://schemas.microsoft.com/office/powerpoint/2010/main" val="454266637"/>
      </p:ext>
    </p:extLst>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78</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662544"/>
            <a:ext cx="10850793" cy="445562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Al </a:t>
            </a:r>
            <a:r>
              <a:rPr lang="en-US" sz="2400" dirty="0" err="1"/>
              <a:t>igual</a:t>
            </a:r>
            <a:r>
              <a:rPr lang="en-US" sz="2400" dirty="0"/>
              <a:t> </a:t>
            </a:r>
            <a:r>
              <a:rPr lang="en-US" sz="2400" dirty="0" err="1"/>
              <a:t>que</a:t>
            </a:r>
            <a:r>
              <a:rPr lang="en-US" sz="2400" dirty="0"/>
              <a:t> con la </a:t>
            </a:r>
            <a:r>
              <a:rPr lang="en-US" sz="2400" dirty="0" err="1"/>
              <a:t>industria</a:t>
            </a:r>
            <a:r>
              <a:rPr lang="en-US" sz="2400" dirty="0"/>
              <a:t>, los </a:t>
            </a:r>
            <a:r>
              <a:rPr lang="en-US" sz="2400" dirty="0" err="1"/>
              <a:t>patrones</a:t>
            </a:r>
            <a:r>
              <a:rPr lang="en-US" sz="2400" dirty="0"/>
              <a:t> de </a:t>
            </a:r>
            <a:r>
              <a:rPr lang="en-US" sz="2400" dirty="0" err="1"/>
              <a:t>desarrollo</a:t>
            </a:r>
            <a:r>
              <a:rPr lang="en-US" sz="2400" dirty="0"/>
              <a:t> del </a:t>
            </a:r>
            <a:r>
              <a:rPr lang="en-US" sz="2400" dirty="0" err="1"/>
              <a:t>progreso</a:t>
            </a:r>
            <a:r>
              <a:rPr lang="en-US" sz="2400" dirty="0"/>
              <a:t> </a:t>
            </a:r>
            <a:r>
              <a:rPr lang="en-US" sz="2400" dirty="0" err="1"/>
              <a:t>tecnológico</a:t>
            </a:r>
            <a:r>
              <a:rPr lang="en-US" sz="2400" dirty="0"/>
              <a:t> </a:t>
            </a:r>
            <a:r>
              <a:rPr lang="en-US" sz="2400" dirty="0" err="1"/>
              <a:t>también</a:t>
            </a:r>
            <a:r>
              <a:rPr lang="en-US" sz="2400" dirty="0"/>
              <a:t> </a:t>
            </a:r>
            <a:r>
              <a:rPr lang="en-US" sz="2400" dirty="0" err="1"/>
              <a:t>fueron</a:t>
            </a:r>
            <a:r>
              <a:rPr lang="en-US" sz="2400" dirty="0"/>
              <a:t> a </a:t>
            </a:r>
            <a:r>
              <a:rPr lang="en-US" sz="2400" dirty="0" err="1"/>
              <a:t>nivel</a:t>
            </a:r>
            <a:r>
              <a:rPr lang="en-US" sz="2400" dirty="0"/>
              <a:t> </a:t>
            </a:r>
            <a:r>
              <a:rPr lang="en-US" sz="2400" dirty="0" err="1"/>
              <a:t>nacional</a:t>
            </a:r>
            <a:r>
              <a:rPr lang="en-US" sz="2400" dirty="0"/>
              <a:t>, con la </a:t>
            </a:r>
            <a:r>
              <a:rPr lang="en-US" sz="2400" dirty="0" err="1"/>
              <a:t>tecnología</a:t>
            </a:r>
            <a:r>
              <a:rPr lang="en-US" sz="2400" dirty="0"/>
              <a:t> </a:t>
            </a:r>
            <a:r>
              <a:rPr lang="en-US" sz="2400" dirty="0" err="1"/>
              <a:t>considerada</a:t>
            </a:r>
            <a:r>
              <a:rPr lang="en-US" sz="2400" dirty="0"/>
              <a:t> </a:t>
            </a:r>
            <a:r>
              <a:rPr lang="en-US" sz="2400" dirty="0" err="1"/>
              <a:t>como</a:t>
            </a:r>
            <a:r>
              <a:rPr lang="en-US" sz="2400" dirty="0"/>
              <a:t> un </a:t>
            </a:r>
            <a:r>
              <a:rPr lang="en-US" sz="2400" dirty="0" err="1"/>
              <a:t>activo</a:t>
            </a:r>
            <a:r>
              <a:rPr lang="en-US" sz="2400" dirty="0"/>
              <a:t> </a:t>
            </a:r>
            <a:r>
              <a:rPr lang="en-US" sz="2400" dirty="0" err="1"/>
              <a:t>nacional</a:t>
            </a:r>
            <a:r>
              <a:rPr lang="en-US" sz="2400" dirty="0"/>
              <a:t>. </a:t>
            </a:r>
            <a:endParaRPr lang="en-US" sz="2400" dirty="0" smtClean="0"/>
          </a:p>
          <a:p>
            <a:pPr>
              <a:buClr>
                <a:schemeClr val="tx1"/>
              </a:buClr>
              <a:buFont typeface="Arial" charset="0"/>
              <a:buChar char="•"/>
            </a:pPr>
            <a:r>
              <a:rPr lang="en-US" sz="2400" dirty="0" smtClean="0"/>
              <a:t>Sin </a:t>
            </a:r>
            <a:r>
              <a:rPr lang="en-US" sz="2400" dirty="0"/>
              <a:t>embargo, el </a:t>
            </a:r>
            <a:r>
              <a:rPr lang="en-US" sz="2400" dirty="0" err="1"/>
              <a:t>ritmo</a:t>
            </a:r>
            <a:r>
              <a:rPr lang="en-US" sz="2400" dirty="0"/>
              <a:t> al </a:t>
            </a:r>
            <a:r>
              <a:rPr lang="en-US" sz="2400" dirty="0" err="1"/>
              <a:t>que</a:t>
            </a:r>
            <a:r>
              <a:rPr lang="en-US" sz="2400" dirty="0"/>
              <a:t> se </a:t>
            </a:r>
            <a:r>
              <a:rPr lang="en-US" sz="2400" dirty="0" err="1"/>
              <a:t>transfirió</a:t>
            </a:r>
            <a:r>
              <a:rPr lang="en-US" sz="2400" dirty="0"/>
              <a:t> la </a:t>
            </a:r>
            <a:r>
              <a:rPr lang="en-US" sz="2400" dirty="0" err="1"/>
              <a:t>tecnología</a:t>
            </a:r>
            <a:r>
              <a:rPr lang="en-US" sz="2400" dirty="0"/>
              <a:t> </a:t>
            </a:r>
            <a:r>
              <a:rPr lang="en-US" sz="2400" dirty="0" err="1"/>
              <a:t>moderna</a:t>
            </a:r>
            <a:r>
              <a:rPr lang="en-US" sz="2400" dirty="0"/>
              <a:t> a </a:t>
            </a:r>
            <a:r>
              <a:rPr lang="en-US" sz="2400" dirty="0" err="1"/>
              <a:t>todo</a:t>
            </a:r>
            <a:r>
              <a:rPr lang="en-US" sz="2400" dirty="0"/>
              <a:t> el </a:t>
            </a:r>
            <a:r>
              <a:rPr lang="en-US" sz="2400" dirty="0" err="1"/>
              <a:t>mundo</a:t>
            </a:r>
            <a:r>
              <a:rPr lang="en-US" sz="2400" dirty="0"/>
              <a:t> </a:t>
            </a:r>
            <a:r>
              <a:rPr lang="en-US" sz="2400" dirty="0" err="1"/>
              <a:t>aumentó</a:t>
            </a:r>
            <a:r>
              <a:rPr lang="en-US" sz="2400" dirty="0"/>
              <a:t> en la </a:t>
            </a:r>
            <a:r>
              <a:rPr lang="en-US" sz="2400" dirty="0" err="1"/>
              <a:t>segunda</a:t>
            </a:r>
            <a:r>
              <a:rPr lang="en-US" sz="2400" dirty="0"/>
              <a:t> </a:t>
            </a:r>
            <a:r>
              <a:rPr lang="en-US" sz="2400" dirty="0" err="1"/>
              <a:t>mitad</a:t>
            </a:r>
            <a:r>
              <a:rPr lang="en-US" sz="2400" dirty="0"/>
              <a:t> del </a:t>
            </a:r>
            <a:r>
              <a:rPr lang="en-US" sz="2400" dirty="0" err="1"/>
              <a:t>siglo</a:t>
            </a:r>
            <a:r>
              <a:rPr lang="en-US" sz="2400" dirty="0"/>
              <a:t> XX, de </a:t>
            </a:r>
            <a:r>
              <a:rPr lang="en-US" sz="2400" dirty="0" err="1"/>
              <a:t>modo</a:t>
            </a:r>
            <a:r>
              <a:rPr lang="en-US" sz="2400" dirty="0"/>
              <a:t> </a:t>
            </a:r>
            <a:r>
              <a:rPr lang="en-US" sz="2400" dirty="0" err="1"/>
              <a:t>que</a:t>
            </a:r>
            <a:r>
              <a:rPr lang="en-US" sz="2400" dirty="0"/>
              <a:t> </a:t>
            </a:r>
            <a:r>
              <a:rPr lang="en-US" sz="2400" dirty="0" err="1"/>
              <a:t>cuando</a:t>
            </a:r>
            <a:r>
              <a:rPr lang="en-US" sz="2400" dirty="0"/>
              <a:t> </a:t>
            </a:r>
            <a:r>
              <a:rPr lang="en-US" sz="2400" dirty="0" err="1"/>
              <a:t>comenzó</a:t>
            </a:r>
            <a:r>
              <a:rPr lang="en-US" sz="2400" dirty="0"/>
              <a:t> el </a:t>
            </a:r>
            <a:r>
              <a:rPr lang="en-US" sz="2400" dirty="0" err="1"/>
              <a:t>siglo</a:t>
            </a:r>
            <a:r>
              <a:rPr lang="en-US" sz="2400" dirty="0"/>
              <a:t> XXI, </a:t>
            </a:r>
            <a:r>
              <a:rPr lang="en-US" sz="2400" dirty="0" err="1"/>
              <a:t>surgió</a:t>
            </a:r>
            <a:r>
              <a:rPr lang="en-US" sz="2400" dirty="0"/>
              <a:t> un </a:t>
            </a:r>
            <a:r>
              <a:rPr lang="en-US" sz="2400" dirty="0" err="1"/>
              <a:t>nuevo</a:t>
            </a:r>
            <a:r>
              <a:rPr lang="en-US" sz="2400" dirty="0"/>
              <a:t> </a:t>
            </a:r>
            <a:r>
              <a:rPr lang="en-US" sz="2400" dirty="0" err="1"/>
              <a:t>patrón</a:t>
            </a:r>
            <a:r>
              <a:rPr lang="en-US" sz="2400" dirty="0"/>
              <a:t> de </a:t>
            </a:r>
            <a:r>
              <a:rPr lang="en-US" sz="2400" dirty="0" err="1"/>
              <a:t>cambio</a:t>
            </a:r>
            <a:r>
              <a:rPr lang="en-US" sz="2400" dirty="0"/>
              <a:t> en el </a:t>
            </a:r>
            <a:r>
              <a:rPr lang="en-US" sz="2400" dirty="0" err="1"/>
              <a:t>mundo</a:t>
            </a:r>
            <a:r>
              <a:rPr lang="en-US" sz="2400" dirty="0"/>
              <a:t> </a:t>
            </a:r>
            <a:r>
              <a:rPr lang="en-US" sz="2400" dirty="0" err="1"/>
              <a:t>moderno</a:t>
            </a:r>
            <a:r>
              <a:rPr lang="en-US" sz="2400" dirty="0"/>
              <a:t>, el </a:t>
            </a:r>
            <a:r>
              <a:rPr lang="en-US" sz="2400" dirty="0" err="1"/>
              <a:t>comienzo</a:t>
            </a:r>
            <a:r>
              <a:rPr lang="en-US" sz="2400" dirty="0"/>
              <a:t> de la </a:t>
            </a:r>
            <a:r>
              <a:rPr lang="en-US" sz="2400" i="1" dirty="0" err="1"/>
              <a:t>globalización</a:t>
            </a:r>
            <a:r>
              <a:rPr lang="en-US" sz="2400" i="1" dirty="0"/>
              <a:t> de </a:t>
            </a:r>
            <a:r>
              <a:rPr lang="en-US" sz="2400" i="1" dirty="0" err="1"/>
              <a:t>innovación</a:t>
            </a:r>
            <a:r>
              <a:rPr lang="en-US" sz="2400" i="1" dirty="0"/>
              <a:t> </a:t>
            </a:r>
            <a:r>
              <a:rPr lang="en-US" sz="2400" i="1" dirty="0" err="1" smtClean="0"/>
              <a:t>tecnológica</a:t>
            </a:r>
            <a:r>
              <a:rPr lang="en-US" sz="2400" dirty="0" smtClean="0"/>
              <a:t>. </a:t>
            </a:r>
          </a:p>
          <a:p>
            <a:pPr>
              <a:buClr>
                <a:schemeClr val="tx1"/>
              </a:buClr>
              <a:buFont typeface="Arial" charset="0"/>
              <a:buChar char="•"/>
            </a:pPr>
            <a:r>
              <a:rPr lang="en-US" sz="2400" dirty="0" err="1" smtClean="0"/>
              <a:t>Así</a:t>
            </a:r>
            <a:r>
              <a:rPr lang="en-US" sz="2400" dirty="0"/>
              <a:t>, </a:t>
            </a:r>
            <a:r>
              <a:rPr lang="en-US" sz="2400" dirty="0" err="1"/>
              <a:t>cuando</a:t>
            </a:r>
            <a:r>
              <a:rPr lang="en-US" sz="2400" dirty="0"/>
              <a:t> </a:t>
            </a:r>
            <a:r>
              <a:rPr lang="en-US" sz="2400" dirty="0" err="1"/>
              <a:t>terminó</a:t>
            </a:r>
            <a:r>
              <a:rPr lang="en-US" sz="2400" dirty="0"/>
              <a:t> el </a:t>
            </a:r>
            <a:r>
              <a:rPr lang="en-US" sz="2400" dirty="0" err="1"/>
              <a:t>siglo</a:t>
            </a:r>
            <a:r>
              <a:rPr lang="en-US" sz="2400" dirty="0"/>
              <a:t> XX, </a:t>
            </a:r>
            <a:r>
              <a:rPr lang="en-US" sz="2400" dirty="0" err="1"/>
              <a:t>hubo</a:t>
            </a:r>
            <a:r>
              <a:rPr lang="en-US" sz="2400" dirty="0"/>
              <a:t> </a:t>
            </a:r>
            <a:r>
              <a:rPr lang="en-US" sz="2400" dirty="0" err="1"/>
              <a:t>una</a:t>
            </a:r>
            <a:r>
              <a:rPr lang="en-US" sz="2400" dirty="0"/>
              <a:t> </a:t>
            </a:r>
            <a:r>
              <a:rPr lang="en-US" sz="2400" dirty="0" err="1"/>
              <a:t>apreciación</a:t>
            </a:r>
            <a:r>
              <a:rPr lang="en-US" sz="2400" dirty="0"/>
              <a:t> </a:t>
            </a:r>
            <a:r>
              <a:rPr lang="en-US" sz="2400" dirty="0" err="1"/>
              <a:t>mundial</a:t>
            </a:r>
            <a:r>
              <a:rPr lang="en-US" sz="2400" dirty="0"/>
              <a:t> de </a:t>
            </a:r>
            <a:r>
              <a:rPr lang="en-US" sz="2400" dirty="0" err="1"/>
              <a:t>que</a:t>
            </a:r>
            <a:r>
              <a:rPr lang="en-US" sz="2400" dirty="0"/>
              <a:t> la </a:t>
            </a:r>
            <a:r>
              <a:rPr lang="en-US" sz="2400" dirty="0" err="1"/>
              <a:t>ciencia</a:t>
            </a:r>
            <a:r>
              <a:rPr lang="en-US" sz="2400" dirty="0"/>
              <a:t> y la </a:t>
            </a:r>
            <a:r>
              <a:rPr lang="en-US" sz="2400" dirty="0" err="1"/>
              <a:t>tecnología</a:t>
            </a:r>
            <a:r>
              <a:rPr lang="en-US" sz="2400" dirty="0"/>
              <a:t> </a:t>
            </a:r>
            <a:r>
              <a:rPr lang="en-US" sz="2400" dirty="0" err="1"/>
              <a:t>eran</a:t>
            </a:r>
            <a:r>
              <a:rPr lang="en-US" sz="2400" dirty="0"/>
              <a:t> </a:t>
            </a:r>
            <a:r>
              <a:rPr lang="en-US" sz="2400" dirty="0" err="1"/>
              <a:t>fundamentales</a:t>
            </a:r>
            <a:r>
              <a:rPr lang="en-US" sz="2400" dirty="0"/>
              <a:t> para la </a:t>
            </a:r>
            <a:r>
              <a:rPr lang="en-US" sz="2400" dirty="0" err="1"/>
              <a:t>competitividad</a:t>
            </a:r>
            <a:r>
              <a:rPr lang="en-US" sz="2400" dirty="0"/>
              <a:t> </a:t>
            </a:r>
            <a:r>
              <a:rPr lang="en-US" sz="2400" dirty="0" err="1"/>
              <a:t>económica</a:t>
            </a:r>
            <a:r>
              <a:rPr lang="en-US" sz="2400" dirty="0"/>
              <a:t> </a:t>
            </a:r>
            <a:r>
              <a:rPr lang="en-US" sz="2400" dirty="0" err="1"/>
              <a:t>internacional</a:t>
            </a:r>
            <a:r>
              <a:rPr lang="en-US" sz="2400" dirty="0"/>
              <a:t>.</a:t>
            </a:r>
            <a:endParaRPr lang="en-US" sz="2200" dirty="0" smtClean="0"/>
          </a:p>
        </p:txBody>
      </p:sp>
    </p:spTree>
    <p:extLst>
      <p:ext uri="{BB962C8B-B14F-4D97-AF65-F5344CB8AC3E}">
        <p14:creationId xmlns:p14="http://schemas.microsoft.com/office/powerpoint/2010/main" val="1743653491"/>
      </p:ext>
    </p:extLst>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79</a:t>
            </a:fld>
            <a:endParaRPr lang="en-US" sz="1600" dirty="0"/>
          </a:p>
        </p:txBody>
      </p:sp>
      <p:sp>
        <p:nvSpPr>
          <p:cNvPr id="3" name="CuadroTexto 2"/>
          <p:cNvSpPr txBox="1"/>
          <p:nvPr/>
        </p:nvSpPr>
        <p:spPr>
          <a:xfrm>
            <a:off x="630740" y="591470"/>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579418"/>
            <a:ext cx="10850793" cy="4538750"/>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err="1" smtClean="0"/>
              <a:t>Es</a:t>
            </a:r>
            <a:r>
              <a:rPr lang="en-US" sz="2400" dirty="0" smtClean="0"/>
              <a:t> </a:t>
            </a:r>
            <a:r>
              <a:rPr lang="en-US" sz="2400" dirty="0" err="1" smtClean="0"/>
              <a:t>importante</a:t>
            </a:r>
            <a:r>
              <a:rPr lang="en-US" sz="2400" dirty="0" smtClean="0"/>
              <a:t> </a:t>
            </a:r>
            <a:r>
              <a:rPr lang="en-US" sz="2400" dirty="0" err="1"/>
              <a:t>dejar</a:t>
            </a:r>
            <a:r>
              <a:rPr lang="en-US" sz="2400" dirty="0"/>
              <a:t> </a:t>
            </a:r>
            <a:r>
              <a:rPr lang="en-US" sz="2400" dirty="0" err="1"/>
              <a:t>clara</a:t>
            </a:r>
            <a:r>
              <a:rPr lang="en-US" sz="2400" dirty="0"/>
              <a:t> la </a:t>
            </a:r>
            <a:r>
              <a:rPr lang="en-US" sz="2400" dirty="0" err="1"/>
              <a:t>diferencia</a:t>
            </a:r>
            <a:r>
              <a:rPr lang="en-US" sz="2400" dirty="0"/>
              <a:t> entre </a:t>
            </a:r>
            <a:r>
              <a:rPr lang="en-US" sz="2400" dirty="0" err="1"/>
              <a:t>una</a:t>
            </a:r>
            <a:r>
              <a:rPr lang="en-US" sz="2400" dirty="0"/>
              <a:t> </a:t>
            </a:r>
            <a:r>
              <a:rPr lang="en-US" sz="2400" dirty="0" err="1"/>
              <a:t>industrialización</a:t>
            </a:r>
            <a:r>
              <a:rPr lang="en-US" sz="2400" dirty="0"/>
              <a:t> </a:t>
            </a:r>
            <a:r>
              <a:rPr lang="en-US" sz="2400" dirty="0" err="1"/>
              <a:t>globalmente</a:t>
            </a:r>
            <a:r>
              <a:rPr lang="en-US" sz="2400" dirty="0"/>
              <a:t> </a:t>
            </a:r>
            <a:r>
              <a:rPr lang="en-US" sz="2400" dirty="0" err="1"/>
              <a:t>efectiva</a:t>
            </a:r>
            <a:r>
              <a:rPr lang="en-US" sz="2400" dirty="0"/>
              <a:t> e </a:t>
            </a:r>
            <a:r>
              <a:rPr lang="en-US" sz="2400" dirty="0" err="1"/>
              <a:t>inefectiva</a:t>
            </a:r>
            <a:r>
              <a:rPr lang="en-US" sz="2400" dirty="0"/>
              <a:t>. </a:t>
            </a:r>
            <a:endParaRPr lang="en-US" sz="2400" dirty="0" smtClean="0"/>
          </a:p>
          <a:p>
            <a:pPr>
              <a:buClr>
                <a:schemeClr val="tx1"/>
              </a:buClr>
              <a:buFont typeface="Arial" charset="0"/>
              <a:buChar char="•"/>
            </a:pPr>
            <a:r>
              <a:rPr lang="en-US" sz="2400" dirty="0" err="1" smtClean="0"/>
              <a:t>Por</a:t>
            </a:r>
            <a:r>
              <a:rPr lang="en-US" sz="2400" dirty="0" smtClean="0"/>
              <a:t> </a:t>
            </a:r>
            <a:r>
              <a:rPr lang="en-US" sz="2400" dirty="0" err="1"/>
              <a:t>ejemplo</a:t>
            </a:r>
            <a:r>
              <a:rPr lang="en-US" sz="2400" dirty="0"/>
              <a:t>, Michael Porter </a:t>
            </a:r>
            <a:r>
              <a:rPr lang="en-US" sz="2400" dirty="0" err="1"/>
              <a:t>identificó</a:t>
            </a:r>
            <a:r>
              <a:rPr lang="en-US" sz="2400" dirty="0"/>
              <a:t> </a:t>
            </a:r>
            <a:r>
              <a:rPr lang="en-US" sz="2400" dirty="0" err="1"/>
              <a:t>varios</a:t>
            </a:r>
            <a:r>
              <a:rPr lang="en-US" sz="2400" dirty="0"/>
              <a:t> </a:t>
            </a:r>
            <a:r>
              <a:rPr lang="en-US" sz="2400" dirty="0" err="1"/>
              <a:t>factores</a:t>
            </a:r>
            <a:r>
              <a:rPr lang="en-US" sz="2400" dirty="0"/>
              <a:t> en </a:t>
            </a:r>
            <a:r>
              <a:rPr lang="en-US" sz="2400" dirty="0" err="1"/>
              <a:t>las</a:t>
            </a:r>
            <a:r>
              <a:rPr lang="en-US" sz="2400" dirty="0"/>
              <a:t> </a:t>
            </a:r>
            <a:r>
              <a:rPr lang="en-US" sz="2400" dirty="0" err="1"/>
              <a:t>estructuras</a:t>
            </a:r>
            <a:r>
              <a:rPr lang="en-US" sz="2400" dirty="0"/>
              <a:t> </a:t>
            </a:r>
            <a:r>
              <a:rPr lang="en-US" sz="2400" dirty="0" err="1"/>
              <a:t>competitivas</a:t>
            </a:r>
            <a:r>
              <a:rPr lang="en-US" sz="2400" dirty="0"/>
              <a:t> </a:t>
            </a:r>
            <a:r>
              <a:rPr lang="en-US" sz="2400" dirty="0" err="1"/>
              <a:t>nacionales</a:t>
            </a:r>
            <a:r>
              <a:rPr lang="en-US" sz="2400" dirty="0"/>
              <a:t> </a:t>
            </a:r>
            <a:r>
              <a:rPr lang="en-US" sz="2400" dirty="0" err="1"/>
              <a:t>efectivas</a:t>
            </a:r>
            <a:r>
              <a:rPr lang="en-US" sz="2400" dirty="0"/>
              <a:t>: </a:t>
            </a:r>
            <a:r>
              <a:rPr lang="en-US" sz="2400" dirty="0" err="1"/>
              <a:t>formas</a:t>
            </a:r>
            <a:r>
              <a:rPr lang="en-US" sz="2400" dirty="0"/>
              <a:t> </a:t>
            </a:r>
            <a:r>
              <a:rPr lang="en-US" sz="2400" dirty="0" err="1"/>
              <a:t>políticas</a:t>
            </a:r>
            <a:r>
              <a:rPr lang="en-US" sz="2400" dirty="0"/>
              <a:t>, </a:t>
            </a:r>
            <a:r>
              <a:rPr lang="en-US" sz="2400" dirty="0" err="1"/>
              <a:t>infraestructuras</a:t>
            </a:r>
            <a:r>
              <a:rPr lang="en-US" sz="2400" dirty="0"/>
              <a:t> </a:t>
            </a:r>
            <a:r>
              <a:rPr lang="en-US" sz="2400" dirty="0" err="1"/>
              <a:t>nacionales</a:t>
            </a:r>
            <a:r>
              <a:rPr lang="en-US" sz="2400" dirty="0"/>
              <a:t> e </a:t>
            </a:r>
            <a:r>
              <a:rPr lang="en-US" sz="2400" dirty="0" err="1"/>
              <a:t>industriales</a:t>
            </a:r>
            <a:r>
              <a:rPr lang="en-US" sz="2400" dirty="0"/>
              <a:t>, </a:t>
            </a:r>
            <a:r>
              <a:rPr lang="en-US" sz="2400" dirty="0" err="1"/>
              <a:t>mercados</a:t>
            </a:r>
            <a:r>
              <a:rPr lang="en-US" sz="2400" dirty="0"/>
              <a:t> </a:t>
            </a:r>
            <a:r>
              <a:rPr lang="en-US" sz="2400" dirty="0" err="1"/>
              <a:t>internos</a:t>
            </a:r>
            <a:r>
              <a:rPr lang="en-US" sz="2400" dirty="0"/>
              <a:t> y </a:t>
            </a:r>
            <a:r>
              <a:rPr lang="en-US" sz="2400" dirty="0" err="1"/>
              <a:t>estrategias</a:t>
            </a:r>
            <a:r>
              <a:rPr lang="en-US" sz="2400" dirty="0"/>
              <a:t> </a:t>
            </a:r>
            <a:r>
              <a:rPr lang="en-US" sz="2400" dirty="0" err="1"/>
              <a:t>firmes</a:t>
            </a:r>
            <a:r>
              <a:rPr lang="en-US" sz="2400" dirty="0"/>
              <a:t>. </a:t>
            </a:r>
            <a:endParaRPr lang="en-US" sz="2400" dirty="0" smtClean="0"/>
          </a:p>
          <a:p>
            <a:pPr>
              <a:buClr>
                <a:schemeClr val="tx1"/>
              </a:buClr>
              <a:buFont typeface="Arial" charset="0"/>
              <a:buChar char="•"/>
            </a:pPr>
            <a:r>
              <a:rPr lang="en-US" sz="2400" dirty="0" err="1" smtClean="0"/>
              <a:t>Además</a:t>
            </a:r>
            <a:r>
              <a:rPr lang="en-US" sz="2400" dirty="0"/>
              <a:t>, se </a:t>
            </a:r>
            <a:r>
              <a:rPr lang="en-US" sz="2400" dirty="0" err="1"/>
              <a:t>necesitaba</a:t>
            </a:r>
            <a:r>
              <a:rPr lang="en-US" sz="2400" dirty="0"/>
              <a:t> </a:t>
            </a:r>
            <a:r>
              <a:rPr lang="en-US" sz="2400" dirty="0" err="1"/>
              <a:t>una</a:t>
            </a:r>
            <a:r>
              <a:rPr lang="en-US" sz="2400" dirty="0"/>
              <a:t> </a:t>
            </a:r>
            <a:r>
              <a:rPr lang="en-US" sz="2400" dirty="0" err="1"/>
              <a:t>infraestructura</a:t>
            </a:r>
            <a:r>
              <a:rPr lang="en-US" sz="2400" dirty="0"/>
              <a:t> de </a:t>
            </a:r>
            <a:r>
              <a:rPr lang="en-US" sz="2400" dirty="0" err="1"/>
              <a:t>investigación</a:t>
            </a:r>
            <a:r>
              <a:rPr lang="en-US" sz="2400" dirty="0"/>
              <a:t> </a:t>
            </a:r>
            <a:r>
              <a:rPr lang="en-US" sz="2400" dirty="0" err="1"/>
              <a:t>nacional</a:t>
            </a:r>
            <a:r>
              <a:rPr lang="en-US" sz="2400" dirty="0"/>
              <a:t> </a:t>
            </a:r>
            <a:r>
              <a:rPr lang="en-US" sz="2400" dirty="0" err="1"/>
              <a:t>efectiva</a:t>
            </a:r>
            <a:r>
              <a:rPr lang="en-US" sz="2400" dirty="0"/>
              <a:t> para </a:t>
            </a:r>
            <a:r>
              <a:rPr lang="en-US" sz="2400" dirty="0" err="1"/>
              <a:t>una</a:t>
            </a:r>
            <a:r>
              <a:rPr lang="en-US" sz="2400" dirty="0"/>
              <a:t> </a:t>
            </a:r>
            <a:r>
              <a:rPr lang="en-US" sz="2400" dirty="0" err="1"/>
              <a:t>industrialización</a:t>
            </a:r>
            <a:r>
              <a:rPr lang="en-US" sz="2400" dirty="0"/>
              <a:t> </a:t>
            </a:r>
            <a:r>
              <a:rPr lang="en-US" sz="2400" dirty="0" err="1"/>
              <a:t>efectiva</a:t>
            </a:r>
            <a:r>
              <a:rPr lang="en-US" sz="2400" dirty="0"/>
              <a:t>. Los </a:t>
            </a:r>
            <a:r>
              <a:rPr lang="en-US" sz="2400" dirty="0" err="1"/>
              <a:t>elementos</a:t>
            </a:r>
            <a:r>
              <a:rPr lang="en-US" sz="2400" dirty="0"/>
              <a:t> de la </a:t>
            </a:r>
            <a:r>
              <a:rPr lang="en-US" sz="2400" dirty="0" err="1"/>
              <a:t>infraestructura</a:t>
            </a:r>
            <a:r>
              <a:rPr lang="en-US" sz="2400" dirty="0"/>
              <a:t> </a:t>
            </a:r>
            <a:r>
              <a:rPr lang="en-US" sz="2400" dirty="0" err="1"/>
              <a:t>nacional</a:t>
            </a:r>
            <a:r>
              <a:rPr lang="en-US" sz="2400" dirty="0"/>
              <a:t> </a:t>
            </a:r>
            <a:r>
              <a:rPr lang="en-US" sz="2400" dirty="0" err="1"/>
              <a:t>necesaria</a:t>
            </a:r>
            <a:r>
              <a:rPr lang="en-US" sz="2400" dirty="0"/>
              <a:t> </a:t>
            </a:r>
            <a:r>
              <a:rPr lang="en-US" sz="2400" dirty="0" err="1"/>
              <a:t>incluyen</a:t>
            </a:r>
            <a:r>
              <a:rPr lang="en-US" sz="2400" dirty="0"/>
              <a:t> </a:t>
            </a:r>
            <a:r>
              <a:rPr lang="en-US" sz="2400" dirty="0" err="1"/>
              <a:t>sistemas</a:t>
            </a:r>
            <a:r>
              <a:rPr lang="en-US" sz="2400" dirty="0"/>
              <a:t> </a:t>
            </a:r>
            <a:r>
              <a:rPr lang="en-US" sz="2400" dirty="0" err="1"/>
              <a:t>educativos</a:t>
            </a:r>
            <a:r>
              <a:rPr lang="en-US" sz="2400" dirty="0"/>
              <a:t>, </a:t>
            </a:r>
            <a:r>
              <a:rPr lang="en-US" sz="2400" dirty="0" err="1"/>
              <a:t>sistemas</a:t>
            </a:r>
            <a:r>
              <a:rPr lang="en-US" sz="2400" dirty="0"/>
              <a:t> </a:t>
            </a:r>
            <a:r>
              <a:rPr lang="en-US" sz="2400" dirty="0" err="1"/>
              <a:t>policiales</a:t>
            </a:r>
            <a:r>
              <a:rPr lang="en-US" sz="2400" dirty="0"/>
              <a:t> y </a:t>
            </a:r>
            <a:r>
              <a:rPr lang="en-US" sz="2400" dirty="0" err="1"/>
              <a:t>judiciales</a:t>
            </a:r>
            <a:r>
              <a:rPr lang="en-US" sz="2400" dirty="0"/>
              <a:t>, </a:t>
            </a:r>
            <a:r>
              <a:rPr lang="en-US" sz="2400" dirty="0" err="1"/>
              <a:t>sistemas</a:t>
            </a:r>
            <a:r>
              <a:rPr lang="en-US" sz="2400" dirty="0"/>
              <a:t> </a:t>
            </a:r>
            <a:r>
              <a:rPr lang="en-US" sz="2400" dirty="0" err="1"/>
              <a:t>médicos</a:t>
            </a:r>
            <a:r>
              <a:rPr lang="en-US" sz="2400" dirty="0"/>
              <a:t> y de </a:t>
            </a:r>
            <a:r>
              <a:rPr lang="en-US" sz="2400" dirty="0" err="1"/>
              <a:t>salud</a:t>
            </a:r>
            <a:r>
              <a:rPr lang="en-US" sz="2400" dirty="0"/>
              <a:t> </a:t>
            </a:r>
            <a:r>
              <a:rPr lang="en-US" sz="2400" dirty="0" err="1"/>
              <a:t>pública</a:t>
            </a:r>
            <a:r>
              <a:rPr lang="en-US" sz="2400" dirty="0"/>
              <a:t>, </a:t>
            </a:r>
            <a:r>
              <a:rPr lang="en-US" sz="2400" dirty="0" err="1"/>
              <a:t>sistemas</a:t>
            </a:r>
            <a:r>
              <a:rPr lang="en-US" sz="2400" dirty="0"/>
              <a:t> de </a:t>
            </a:r>
            <a:r>
              <a:rPr lang="en-US" sz="2400" dirty="0" err="1"/>
              <a:t>energía</a:t>
            </a:r>
            <a:r>
              <a:rPr lang="en-US" sz="2400" dirty="0"/>
              <a:t>, </a:t>
            </a:r>
            <a:r>
              <a:rPr lang="en-US" sz="2400" dirty="0" err="1"/>
              <a:t>sistemas</a:t>
            </a:r>
            <a:r>
              <a:rPr lang="en-US" sz="2400" dirty="0"/>
              <a:t> de </a:t>
            </a:r>
            <a:r>
              <a:rPr lang="en-US" sz="2400" dirty="0" err="1"/>
              <a:t>transporte</a:t>
            </a:r>
            <a:r>
              <a:rPr lang="en-US" sz="2400" dirty="0"/>
              <a:t> y </a:t>
            </a:r>
            <a:r>
              <a:rPr lang="en-US" sz="2400" dirty="0" err="1"/>
              <a:t>sistemas</a:t>
            </a:r>
            <a:r>
              <a:rPr lang="en-US" sz="2400" dirty="0"/>
              <a:t> de </a:t>
            </a:r>
            <a:r>
              <a:rPr lang="en-US" sz="2400" dirty="0" err="1"/>
              <a:t>comunicación</a:t>
            </a:r>
            <a:r>
              <a:rPr lang="en-US" sz="2400" dirty="0"/>
              <a:t>. </a:t>
            </a:r>
            <a:endParaRPr lang="en-US" sz="2400" dirty="0" smtClean="0"/>
          </a:p>
          <a:p>
            <a:pPr>
              <a:buClr>
                <a:schemeClr val="tx1"/>
              </a:buClr>
              <a:buFont typeface="Arial" charset="0"/>
              <a:buChar char="•"/>
            </a:pPr>
            <a:r>
              <a:rPr lang="en-US" sz="2400" dirty="0" smtClean="0"/>
              <a:t>El </a:t>
            </a:r>
            <a:r>
              <a:rPr lang="en-US" sz="2400" dirty="0" err="1"/>
              <a:t>desarrollo</a:t>
            </a:r>
            <a:r>
              <a:rPr lang="en-US" sz="2400" dirty="0"/>
              <a:t> </a:t>
            </a:r>
            <a:r>
              <a:rPr lang="en-US" sz="2400" dirty="0" err="1"/>
              <a:t>económico</a:t>
            </a:r>
            <a:r>
              <a:rPr lang="en-US" sz="2400" dirty="0"/>
              <a:t> de </a:t>
            </a:r>
            <a:r>
              <a:rPr lang="en-US" sz="2400" dirty="0" err="1"/>
              <a:t>todas</a:t>
            </a:r>
            <a:r>
              <a:rPr lang="en-US" sz="2400" dirty="0"/>
              <a:t> </a:t>
            </a:r>
            <a:r>
              <a:rPr lang="en-US" sz="2400" dirty="0" err="1"/>
              <a:t>las</a:t>
            </a:r>
            <a:r>
              <a:rPr lang="en-US" sz="2400" dirty="0"/>
              <a:t> </a:t>
            </a:r>
            <a:r>
              <a:rPr lang="en-US" sz="2400" dirty="0" err="1"/>
              <a:t>naciones</a:t>
            </a:r>
            <a:r>
              <a:rPr lang="en-US" sz="2400" dirty="0"/>
              <a:t> en </a:t>
            </a:r>
            <a:r>
              <a:rPr lang="en-US" sz="2400" dirty="0" err="1"/>
              <a:t>este</a:t>
            </a:r>
            <a:r>
              <a:rPr lang="en-US" sz="2400" dirty="0"/>
              <a:t> </a:t>
            </a:r>
            <a:r>
              <a:rPr lang="en-US" sz="2400" dirty="0" err="1"/>
              <a:t>contexto</a:t>
            </a:r>
            <a:r>
              <a:rPr lang="en-US" sz="2400" dirty="0"/>
              <a:t> global </a:t>
            </a:r>
            <a:r>
              <a:rPr lang="en-US" sz="2400" dirty="0" err="1"/>
              <a:t>sigue</a:t>
            </a:r>
            <a:r>
              <a:rPr lang="en-US" sz="2400" dirty="0"/>
              <a:t> </a:t>
            </a:r>
            <a:r>
              <a:rPr lang="en-US" sz="2400" dirty="0" err="1"/>
              <a:t>siendo</a:t>
            </a:r>
            <a:r>
              <a:rPr lang="en-US" sz="2400" dirty="0"/>
              <a:t> un </a:t>
            </a:r>
            <a:r>
              <a:rPr lang="en-US" sz="2400" dirty="0" err="1"/>
              <a:t>problema</a:t>
            </a:r>
            <a:r>
              <a:rPr lang="en-US" sz="2400" dirty="0"/>
              <a:t> </a:t>
            </a:r>
            <a:r>
              <a:rPr lang="en-US" sz="2400" dirty="0" err="1"/>
              <a:t>importante</a:t>
            </a:r>
            <a:r>
              <a:rPr lang="en-US" sz="2400" dirty="0"/>
              <a:t>. El </a:t>
            </a:r>
            <a:r>
              <a:rPr lang="en-US" sz="2400" dirty="0" err="1"/>
              <a:t>progreso</a:t>
            </a:r>
            <a:r>
              <a:rPr lang="en-US" sz="2400" dirty="0"/>
              <a:t> </a:t>
            </a:r>
            <a:r>
              <a:rPr lang="en-US" sz="2400" dirty="0" err="1"/>
              <a:t>tecnológico</a:t>
            </a:r>
            <a:r>
              <a:rPr lang="en-US" sz="2400" dirty="0"/>
              <a:t> ha </a:t>
            </a:r>
            <a:r>
              <a:rPr lang="en-US" sz="2400" dirty="0" err="1"/>
              <a:t>permitido</a:t>
            </a:r>
            <a:r>
              <a:rPr lang="en-US" sz="2400" dirty="0"/>
              <a:t> </a:t>
            </a:r>
            <a:r>
              <a:rPr lang="en-US" sz="2400" dirty="0" err="1"/>
              <a:t>que</a:t>
            </a:r>
            <a:r>
              <a:rPr lang="en-US" sz="2400" dirty="0"/>
              <a:t> </a:t>
            </a:r>
            <a:r>
              <a:rPr lang="en-US" sz="2400" dirty="0" err="1"/>
              <a:t>algunas</a:t>
            </a:r>
            <a:r>
              <a:rPr lang="en-US" sz="2400" dirty="0"/>
              <a:t> </a:t>
            </a:r>
            <a:r>
              <a:rPr lang="en-US" sz="2400" dirty="0" err="1"/>
              <a:t>naciones</a:t>
            </a:r>
            <a:r>
              <a:rPr lang="en-US" sz="2400" dirty="0"/>
              <a:t>, </a:t>
            </a:r>
            <a:r>
              <a:rPr lang="en-US" sz="2400" dirty="0" err="1"/>
              <a:t>pero</a:t>
            </a:r>
            <a:r>
              <a:rPr lang="en-US" sz="2400" dirty="0"/>
              <a:t> </a:t>
            </a:r>
            <a:r>
              <a:rPr lang="en-US" sz="2400" dirty="0" smtClean="0"/>
              <a:t>no </a:t>
            </a:r>
            <a:r>
              <a:rPr lang="en-US" sz="2400" dirty="0" err="1"/>
              <a:t>todas</a:t>
            </a:r>
            <a:r>
              <a:rPr lang="en-US" sz="2400" dirty="0"/>
              <a:t>, se </a:t>
            </a:r>
            <a:r>
              <a:rPr lang="en-US" sz="2400" dirty="0" err="1"/>
              <a:t>desarrollen</a:t>
            </a:r>
            <a:r>
              <a:rPr lang="en-US" sz="2400" dirty="0"/>
              <a:t> </a:t>
            </a:r>
            <a:r>
              <a:rPr lang="en-US" sz="2400" dirty="0" err="1"/>
              <a:t>económicamente</a:t>
            </a:r>
            <a:r>
              <a:rPr lang="en-US" sz="2400" dirty="0"/>
              <a:t>.</a:t>
            </a:r>
            <a:endParaRPr lang="en-US" sz="2200" dirty="0" smtClean="0"/>
          </a:p>
        </p:txBody>
      </p:sp>
    </p:spTree>
    <p:extLst>
      <p:ext uri="{BB962C8B-B14F-4D97-AF65-F5344CB8AC3E}">
        <p14:creationId xmlns:p14="http://schemas.microsoft.com/office/powerpoint/2010/main" val="106139427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8</a:t>
            </a:fld>
            <a:endParaRPr lang="en-US" sz="1600" dirty="0"/>
          </a:p>
        </p:txBody>
      </p:sp>
      <p:sp>
        <p:nvSpPr>
          <p:cNvPr id="6" name="Rectángulo 5"/>
          <p:cNvSpPr/>
          <p:nvPr/>
        </p:nvSpPr>
        <p:spPr>
          <a:xfrm>
            <a:off x="1097280" y="2202043"/>
            <a:ext cx="10352598" cy="2246769"/>
          </a:xfrm>
          <a:prstGeom prst="rect">
            <a:avLst/>
          </a:prstGeom>
        </p:spPr>
        <p:txBody>
          <a:bodyPr wrap="square">
            <a:spAutoFit/>
          </a:bodyPr>
          <a:lstStyle/>
          <a:p>
            <a:pPr marL="457200" indent="-457200">
              <a:buAutoNum type="arabicParenBoth"/>
            </a:pPr>
            <a:r>
              <a:rPr lang="es-ES_tradnl" sz="2800" dirty="0" err="1" smtClean="0"/>
              <a:t>Plantemiento</a:t>
            </a:r>
            <a:r>
              <a:rPr lang="es-ES_tradnl" sz="2800" dirty="0" smtClean="0"/>
              <a:t> de un problema de </a:t>
            </a:r>
            <a:r>
              <a:rPr lang="es-ES_tradnl" sz="2800" dirty="0" err="1" smtClean="0"/>
              <a:t>investigaci</a:t>
            </a:r>
            <a:r>
              <a:rPr lang="es-ES" sz="2800" dirty="0" err="1" smtClean="0"/>
              <a:t>ón</a:t>
            </a:r>
            <a:r>
              <a:rPr lang="es-ES" sz="2800" dirty="0" smtClean="0"/>
              <a:t>, relacionado con la tesis, cuál es el estado del arte?</a:t>
            </a:r>
            <a:endParaRPr lang="es-ES_tradnl" sz="2800" dirty="0" smtClean="0"/>
          </a:p>
          <a:p>
            <a:pPr marL="457200" indent="-457200">
              <a:buAutoNum type="arabicParenBoth"/>
            </a:pPr>
            <a:r>
              <a:rPr lang="es-ES_tradnl" sz="2800" dirty="0" err="1" smtClean="0"/>
              <a:t>Definici</a:t>
            </a:r>
            <a:r>
              <a:rPr lang="es-ES" sz="2800" dirty="0" err="1" smtClean="0"/>
              <a:t>ón</a:t>
            </a:r>
            <a:r>
              <a:rPr lang="es-ES" sz="2800" dirty="0" smtClean="0"/>
              <a:t> de una Empresa </a:t>
            </a:r>
            <a:r>
              <a:rPr lang="es-ES" sz="2800" dirty="0" err="1" smtClean="0"/>
              <a:t>I+D+i</a:t>
            </a:r>
            <a:r>
              <a:rPr lang="es-ES" sz="2800" dirty="0" smtClean="0"/>
              <a:t> desde sus bases</a:t>
            </a:r>
            <a:r>
              <a:rPr lang="es-ES_tradnl" sz="2800" dirty="0" smtClean="0"/>
              <a:t> </a:t>
            </a:r>
          </a:p>
          <a:p>
            <a:r>
              <a:rPr lang="es-ES_tradnl" sz="2800" dirty="0" smtClean="0"/>
              <a:t>(3) Estudio de procesos y manejo actual</a:t>
            </a:r>
            <a:r>
              <a:rPr lang="es-ES_tradnl" sz="2800" dirty="0"/>
              <a:t> </a:t>
            </a:r>
            <a:r>
              <a:rPr lang="es-ES_tradnl" sz="2800" dirty="0" smtClean="0"/>
              <a:t>en una empresa/</a:t>
            </a:r>
            <a:r>
              <a:rPr lang="es-ES_tradnl" sz="2800" dirty="0" err="1" smtClean="0"/>
              <a:t>organizaci</a:t>
            </a:r>
            <a:r>
              <a:rPr lang="es-ES" sz="2800" dirty="0" err="1" smtClean="0"/>
              <a:t>ón</a:t>
            </a:r>
            <a:r>
              <a:rPr lang="es-ES" sz="2800" dirty="0" smtClean="0"/>
              <a:t> real. Informe Ejecutivo y Recomendaciones camino hacia </a:t>
            </a:r>
            <a:r>
              <a:rPr lang="es-ES" sz="2800" dirty="0" err="1" smtClean="0"/>
              <a:t>I+D+i</a:t>
            </a:r>
            <a:endParaRPr lang="es-ES_tradnl" sz="2800" dirty="0"/>
          </a:p>
        </p:txBody>
      </p:sp>
    </p:spTree>
    <p:extLst>
      <p:ext uri="{BB962C8B-B14F-4D97-AF65-F5344CB8AC3E}">
        <p14:creationId xmlns:p14="http://schemas.microsoft.com/office/powerpoint/2010/main" val="101945513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80</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246910"/>
            <a:ext cx="10850793" cy="4871258"/>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Una</a:t>
            </a:r>
            <a:r>
              <a:rPr lang="en-US" sz="2400" dirty="0"/>
              <a:t> </a:t>
            </a:r>
            <a:r>
              <a:rPr lang="en-US" sz="2400" dirty="0" err="1"/>
              <a:t>característica</a:t>
            </a:r>
            <a:r>
              <a:rPr lang="en-US" sz="2400" dirty="0"/>
              <a:t> de </a:t>
            </a:r>
            <a:r>
              <a:rPr lang="en-US" sz="2400" dirty="0" err="1"/>
              <a:t>investigación</a:t>
            </a:r>
            <a:r>
              <a:rPr lang="en-US" sz="2400" dirty="0"/>
              <a:t> </a:t>
            </a:r>
            <a:r>
              <a:rPr lang="en-US" sz="2400" dirty="0" err="1"/>
              <a:t>importante</a:t>
            </a:r>
            <a:r>
              <a:rPr lang="en-US" sz="2400" dirty="0"/>
              <a:t> para la </a:t>
            </a:r>
            <a:r>
              <a:rPr lang="en-US" sz="2400" dirty="0" err="1"/>
              <a:t>competitividad</a:t>
            </a:r>
            <a:r>
              <a:rPr lang="en-US" sz="2400" dirty="0"/>
              <a:t> </a:t>
            </a:r>
            <a:r>
              <a:rPr lang="en-US" sz="2400" dirty="0" err="1"/>
              <a:t>nacional</a:t>
            </a:r>
            <a:r>
              <a:rPr lang="en-US" sz="2400" dirty="0"/>
              <a:t> reside en </a:t>
            </a:r>
            <a:r>
              <a:rPr lang="en-US" sz="2400" dirty="0" err="1"/>
              <a:t>las</a:t>
            </a:r>
            <a:r>
              <a:rPr lang="en-US" sz="2400" dirty="0"/>
              <a:t> </a:t>
            </a:r>
            <a:r>
              <a:rPr lang="en-US" sz="2400" dirty="0" err="1"/>
              <a:t>interacciones</a:t>
            </a:r>
            <a:r>
              <a:rPr lang="en-US" sz="2400" dirty="0"/>
              <a:t> </a:t>
            </a:r>
            <a:r>
              <a:rPr lang="en-US" sz="2400" dirty="0" err="1"/>
              <a:t>estratégicas</a:t>
            </a:r>
            <a:r>
              <a:rPr lang="en-US" sz="2400" dirty="0"/>
              <a:t> </a:t>
            </a:r>
            <a:r>
              <a:rPr lang="en-US" sz="2400" dirty="0" err="1"/>
              <a:t>adecuadas</a:t>
            </a:r>
            <a:r>
              <a:rPr lang="en-US" sz="2400" dirty="0"/>
              <a:t> entre </a:t>
            </a:r>
            <a:r>
              <a:rPr lang="en-US" sz="2400" dirty="0" err="1"/>
              <a:t>las</a:t>
            </a:r>
            <a:r>
              <a:rPr lang="en-US" sz="2400" dirty="0"/>
              <a:t> </a:t>
            </a:r>
            <a:r>
              <a:rPr lang="en-US" sz="2400" dirty="0" err="1"/>
              <a:t>universidades</a:t>
            </a:r>
            <a:r>
              <a:rPr lang="en-US" sz="2400" dirty="0"/>
              <a:t> y </a:t>
            </a:r>
            <a:r>
              <a:rPr lang="en-US" sz="2400" dirty="0" err="1"/>
              <a:t>las</a:t>
            </a:r>
            <a:r>
              <a:rPr lang="en-US" sz="2400" dirty="0"/>
              <a:t> </a:t>
            </a:r>
            <a:r>
              <a:rPr lang="en-US" sz="2400" dirty="0" err="1"/>
              <a:t>empresas</a:t>
            </a:r>
            <a:r>
              <a:rPr lang="en-US" sz="2400" dirty="0"/>
              <a:t> de </a:t>
            </a:r>
            <a:r>
              <a:rPr lang="en-US" sz="2400" dirty="0" err="1"/>
              <a:t>alta</a:t>
            </a:r>
            <a:r>
              <a:rPr lang="en-US" sz="2400" dirty="0"/>
              <a:t> </a:t>
            </a:r>
            <a:r>
              <a:rPr lang="en-US" sz="2400" dirty="0" err="1"/>
              <a:t>tecnología</a:t>
            </a:r>
            <a:r>
              <a:rPr lang="en-US" sz="2400" dirty="0"/>
              <a:t> en la </a:t>
            </a:r>
            <a:r>
              <a:rPr lang="en-US" sz="2400" dirty="0" err="1"/>
              <a:t>nación</a:t>
            </a:r>
            <a:r>
              <a:rPr lang="en-US" sz="2400" dirty="0"/>
              <a:t>. </a:t>
            </a:r>
            <a:endParaRPr lang="en-US" sz="2400" dirty="0" smtClean="0"/>
          </a:p>
          <a:p>
            <a:pPr>
              <a:buClr>
                <a:schemeClr val="tx1"/>
              </a:buClr>
              <a:buFont typeface="Arial" charset="0"/>
              <a:buChar char="•"/>
            </a:pPr>
            <a:r>
              <a:rPr lang="en-US" sz="2400" dirty="0" err="1" smtClean="0"/>
              <a:t>Por</a:t>
            </a:r>
            <a:r>
              <a:rPr lang="en-US" sz="2400" dirty="0" smtClean="0"/>
              <a:t> </a:t>
            </a:r>
            <a:r>
              <a:rPr lang="en-US" sz="2400" dirty="0" err="1"/>
              <a:t>ejemplo</a:t>
            </a:r>
            <a:r>
              <a:rPr lang="en-US" sz="2400" dirty="0"/>
              <a:t>, Peter Gwynne </a:t>
            </a:r>
            <a:r>
              <a:rPr lang="en-US" sz="2400" dirty="0" err="1"/>
              <a:t>describió</a:t>
            </a:r>
            <a:r>
              <a:rPr lang="en-US" sz="2400" dirty="0"/>
              <a:t> </a:t>
            </a:r>
            <a:r>
              <a:rPr lang="en-US" sz="2400" dirty="0" err="1"/>
              <a:t>algunos</a:t>
            </a:r>
            <a:r>
              <a:rPr lang="en-US" sz="2400" dirty="0"/>
              <a:t> de los </a:t>
            </a:r>
            <a:r>
              <a:rPr lang="en-US" sz="2400" dirty="0" err="1"/>
              <a:t>parques</a:t>
            </a:r>
            <a:r>
              <a:rPr lang="en-US" sz="2400" dirty="0"/>
              <a:t> de </a:t>
            </a:r>
            <a:r>
              <a:rPr lang="en-US" sz="2400" dirty="0" err="1"/>
              <a:t>ciencia</a:t>
            </a:r>
            <a:r>
              <a:rPr lang="en-US" sz="2400" dirty="0"/>
              <a:t> y </a:t>
            </a:r>
            <a:r>
              <a:rPr lang="en-US" sz="2400" dirty="0" err="1"/>
              <a:t>tecnología</a:t>
            </a:r>
            <a:r>
              <a:rPr lang="en-US" sz="2400" dirty="0"/>
              <a:t> </a:t>
            </a:r>
            <a:r>
              <a:rPr lang="en-US" sz="2400" dirty="0" err="1"/>
              <a:t>desarrollados</a:t>
            </a:r>
            <a:r>
              <a:rPr lang="en-US" sz="2400" dirty="0"/>
              <a:t> en </a:t>
            </a:r>
            <a:r>
              <a:rPr lang="en-US" sz="2400" dirty="0" err="1"/>
              <a:t>Singapur</a:t>
            </a:r>
            <a:r>
              <a:rPr lang="en-US" sz="2400" dirty="0"/>
              <a:t>, </a:t>
            </a:r>
            <a:r>
              <a:rPr lang="en-US" sz="2400" dirty="0" err="1"/>
              <a:t>Corea</a:t>
            </a:r>
            <a:r>
              <a:rPr lang="en-US" sz="2400" dirty="0"/>
              <a:t> del Sur y </a:t>
            </a:r>
            <a:r>
              <a:rPr lang="en-US" sz="2400" dirty="0" err="1"/>
              <a:t>Taiwán</a:t>
            </a:r>
            <a:r>
              <a:rPr lang="en-US" sz="2400" dirty="0"/>
              <a:t> para </a:t>
            </a:r>
            <a:r>
              <a:rPr lang="en-US" sz="2400" dirty="0" err="1"/>
              <a:t>construir</a:t>
            </a:r>
            <a:r>
              <a:rPr lang="en-US" sz="2400" dirty="0"/>
              <a:t> </a:t>
            </a:r>
            <a:r>
              <a:rPr lang="en-US" sz="2400" dirty="0" err="1"/>
              <a:t>su</a:t>
            </a:r>
            <a:r>
              <a:rPr lang="en-US" sz="2400" dirty="0"/>
              <a:t> </a:t>
            </a:r>
            <a:r>
              <a:rPr lang="en-US" sz="2400" dirty="0" err="1"/>
              <a:t>infraestructura</a:t>
            </a:r>
            <a:r>
              <a:rPr lang="en-US" sz="2400" dirty="0"/>
              <a:t> de </a:t>
            </a:r>
            <a:r>
              <a:rPr lang="en-US" sz="2400" dirty="0" err="1"/>
              <a:t>ciencia</a:t>
            </a:r>
            <a:r>
              <a:rPr lang="en-US" sz="2400" dirty="0"/>
              <a:t> y </a:t>
            </a:r>
            <a:r>
              <a:rPr lang="en-US" sz="2400" dirty="0" err="1"/>
              <a:t>tecnología</a:t>
            </a:r>
            <a:r>
              <a:rPr lang="en-US" sz="2400" dirty="0"/>
              <a:t> para </a:t>
            </a:r>
            <a:r>
              <a:rPr lang="en-US" sz="2400" dirty="0" err="1"/>
              <a:t>industrias</a:t>
            </a:r>
            <a:r>
              <a:rPr lang="en-US" sz="2400" dirty="0"/>
              <a:t> de </a:t>
            </a:r>
            <a:r>
              <a:rPr lang="en-US" sz="2400" dirty="0" err="1"/>
              <a:t>alta</a:t>
            </a:r>
            <a:r>
              <a:rPr lang="en-US" sz="2400" dirty="0"/>
              <a:t> </a:t>
            </a:r>
            <a:r>
              <a:rPr lang="en-US" sz="2400" dirty="0" err="1"/>
              <a:t>tecnología</a:t>
            </a:r>
            <a:r>
              <a:rPr lang="en-US" sz="2400" dirty="0"/>
              <a:t> (Gwynne 1993). </a:t>
            </a:r>
            <a:endParaRPr lang="en-US" sz="2400" dirty="0" smtClean="0"/>
          </a:p>
          <a:p>
            <a:pPr>
              <a:buClr>
                <a:schemeClr val="tx1"/>
              </a:buClr>
              <a:buFont typeface="Arial" charset="0"/>
              <a:buChar char="•"/>
            </a:pPr>
            <a:r>
              <a:rPr lang="en-US" sz="2400" dirty="0" smtClean="0"/>
              <a:t>El </a:t>
            </a:r>
            <a:r>
              <a:rPr lang="en-US" sz="2400" dirty="0" err="1"/>
              <a:t>modelo</a:t>
            </a:r>
            <a:r>
              <a:rPr lang="en-US" sz="2400" dirty="0"/>
              <a:t> para tales </a:t>
            </a:r>
            <a:r>
              <a:rPr lang="en-US" sz="2400" dirty="0" err="1"/>
              <a:t>parques</a:t>
            </a:r>
            <a:r>
              <a:rPr lang="en-US" sz="2400" dirty="0"/>
              <a:t> </a:t>
            </a:r>
            <a:r>
              <a:rPr lang="en-US" sz="2400" dirty="0" err="1"/>
              <a:t>científicos</a:t>
            </a:r>
            <a:r>
              <a:rPr lang="en-US" sz="2400" dirty="0"/>
              <a:t> y </a:t>
            </a:r>
            <a:r>
              <a:rPr lang="en-US" sz="2400" dirty="0" err="1"/>
              <a:t>tecnológicos</a:t>
            </a:r>
            <a:r>
              <a:rPr lang="en-US" sz="2400" dirty="0"/>
              <a:t> </a:t>
            </a:r>
            <a:r>
              <a:rPr lang="en-US" sz="2400" dirty="0" err="1"/>
              <a:t>fue</a:t>
            </a:r>
            <a:r>
              <a:rPr lang="en-US" sz="2400" dirty="0"/>
              <a:t> el Silicon Valley en el </a:t>
            </a:r>
            <a:r>
              <a:rPr lang="en-US" sz="2400" dirty="0" err="1"/>
              <a:t>norte</a:t>
            </a:r>
            <a:r>
              <a:rPr lang="en-US" sz="2400" dirty="0"/>
              <a:t> de California en los </a:t>
            </a:r>
            <a:r>
              <a:rPr lang="en-US" sz="2400" dirty="0" err="1"/>
              <a:t>Estados</a:t>
            </a:r>
            <a:r>
              <a:rPr lang="en-US" sz="2400" dirty="0"/>
              <a:t> </a:t>
            </a:r>
            <a:r>
              <a:rPr lang="en-US" sz="2400" dirty="0" err="1"/>
              <a:t>Unidos</a:t>
            </a:r>
            <a:r>
              <a:rPr lang="en-US" sz="2400" dirty="0"/>
              <a:t> para la </a:t>
            </a:r>
            <a:r>
              <a:rPr lang="en-US" sz="2400" dirty="0" err="1"/>
              <a:t>construcción</a:t>
            </a:r>
            <a:r>
              <a:rPr lang="en-US" sz="2400" dirty="0"/>
              <a:t> de la </a:t>
            </a:r>
            <a:r>
              <a:rPr lang="en-US" sz="2400" dirty="0" err="1"/>
              <a:t>industria</a:t>
            </a:r>
            <a:r>
              <a:rPr lang="en-US" sz="2400" dirty="0"/>
              <a:t> de chips y la </a:t>
            </a:r>
            <a:r>
              <a:rPr lang="en-US" sz="2400" dirty="0" err="1"/>
              <a:t>industria</a:t>
            </a:r>
            <a:r>
              <a:rPr lang="en-US" sz="2400" dirty="0"/>
              <a:t> de </a:t>
            </a:r>
            <a:r>
              <a:rPr lang="en-US" sz="2400" dirty="0" err="1"/>
              <a:t>computadoras</a:t>
            </a:r>
            <a:r>
              <a:rPr lang="en-US" sz="2400" dirty="0"/>
              <a:t> </a:t>
            </a:r>
            <a:r>
              <a:rPr lang="en-US" sz="2400" dirty="0" err="1"/>
              <a:t>personales</a:t>
            </a:r>
            <a:r>
              <a:rPr lang="en-US" sz="2400" dirty="0"/>
              <a:t>. </a:t>
            </a:r>
            <a:endParaRPr lang="en-US" sz="2400" dirty="0" smtClean="0"/>
          </a:p>
          <a:p>
            <a:pPr>
              <a:buClr>
                <a:schemeClr val="tx1"/>
              </a:buClr>
              <a:buFont typeface="Arial" charset="0"/>
              <a:buChar char="•"/>
            </a:pPr>
            <a:r>
              <a:rPr lang="en-US" sz="2400" dirty="0" smtClean="0"/>
              <a:t>La </a:t>
            </a:r>
            <a:r>
              <a:rPr lang="en-US" sz="2400" dirty="0"/>
              <a:t>Universidad de Stanford y la Universidad de California en Berkeley </a:t>
            </a:r>
            <a:r>
              <a:rPr lang="en-US" sz="2400" dirty="0" err="1"/>
              <a:t>jugaron</a:t>
            </a:r>
            <a:r>
              <a:rPr lang="en-US" sz="2400" dirty="0"/>
              <a:t> un </a:t>
            </a:r>
            <a:r>
              <a:rPr lang="en-US" sz="2400" dirty="0" err="1"/>
              <a:t>papel</a:t>
            </a:r>
            <a:r>
              <a:rPr lang="en-US" sz="2400" dirty="0"/>
              <a:t> </a:t>
            </a:r>
            <a:r>
              <a:rPr lang="en-US" sz="2400" dirty="0" err="1"/>
              <a:t>importante</a:t>
            </a:r>
            <a:r>
              <a:rPr lang="en-US" sz="2400" dirty="0"/>
              <a:t> en el </a:t>
            </a:r>
            <a:r>
              <a:rPr lang="en-US" sz="2400" dirty="0" err="1"/>
              <a:t>auge</a:t>
            </a:r>
            <a:r>
              <a:rPr lang="en-US" sz="2400" dirty="0"/>
              <a:t> de Silicon Valley, junto con </a:t>
            </a:r>
            <a:r>
              <a:rPr lang="en-US" sz="2400" dirty="0" err="1"/>
              <a:t>firmas</a:t>
            </a:r>
            <a:r>
              <a:rPr lang="en-US" sz="2400" dirty="0"/>
              <a:t> de capital de </a:t>
            </a:r>
            <a:r>
              <a:rPr lang="en-US" sz="2400" dirty="0" err="1"/>
              <a:t>riesgo</a:t>
            </a:r>
            <a:r>
              <a:rPr lang="en-US" sz="2400" dirty="0"/>
              <a:t> en </a:t>
            </a:r>
            <a:r>
              <a:rPr lang="en-US" sz="2400" dirty="0" err="1"/>
              <a:t>las</a:t>
            </a:r>
            <a:r>
              <a:rPr lang="en-US" sz="2400" dirty="0"/>
              <a:t> </a:t>
            </a:r>
            <a:r>
              <a:rPr lang="en-US" sz="2400" dirty="0" err="1"/>
              <a:t>crecientes</a:t>
            </a:r>
            <a:r>
              <a:rPr lang="en-US" sz="2400" dirty="0"/>
              <a:t> </a:t>
            </a:r>
            <a:r>
              <a:rPr lang="en-US" sz="2400" dirty="0" err="1"/>
              <a:t>industrias</a:t>
            </a:r>
            <a:r>
              <a:rPr lang="en-US" sz="2400" dirty="0"/>
              <a:t> de </a:t>
            </a:r>
            <a:r>
              <a:rPr lang="en-US" sz="2400" dirty="0" err="1"/>
              <a:t>alta</a:t>
            </a:r>
            <a:r>
              <a:rPr lang="en-US" sz="2400" dirty="0"/>
              <a:t> </a:t>
            </a:r>
            <a:r>
              <a:rPr lang="en-US" sz="2400" dirty="0" err="1"/>
              <a:t>tecnología</a:t>
            </a:r>
            <a:r>
              <a:rPr lang="en-US" sz="2400" dirty="0"/>
              <a:t> (</a:t>
            </a:r>
            <a:r>
              <a:rPr lang="en-US" sz="2400" dirty="0" err="1"/>
              <a:t>por</a:t>
            </a:r>
            <a:r>
              <a:rPr lang="en-US" sz="2400" dirty="0"/>
              <a:t> </a:t>
            </a:r>
            <a:r>
              <a:rPr lang="en-US" sz="2400" dirty="0" err="1"/>
              <a:t>ejemplo</a:t>
            </a:r>
            <a:r>
              <a:rPr lang="en-US" sz="2400" dirty="0"/>
              <a:t>, chips de </a:t>
            </a:r>
            <a:r>
              <a:rPr lang="en-US" sz="2400" dirty="0" err="1"/>
              <a:t>computadora</a:t>
            </a:r>
            <a:r>
              <a:rPr lang="en-US" sz="2400" dirty="0"/>
              <a:t>, </a:t>
            </a:r>
            <a:r>
              <a:rPr lang="en-US" sz="2400" dirty="0" err="1"/>
              <a:t>computadoras</a:t>
            </a:r>
            <a:r>
              <a:rPr lang="en-US" sz="2400" dirty="0"/>
              <a:t> y multimedia).</a:t>
            </a:r>
            <a:endParaRPr lang="en-US" sz="2200" dirty="0" smtClean="0"/>
          </a:p>
        </p:txBody>
      </p:sp>
    </p:spTree>
    <p:extLst>
      <p:ext uri="{BB962C8B-B14F-4D97-AF65-F5344CB8AC3E}">
        <p14:creationId xmlns:p14="http://schemas.microsoft.com/office/powerpoint/2010/main" val="1451554837"/>
      </p:ext>
    </p:extLst>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smtClean="0">
                <a:latin typeface="Arial" charset="0"/>
              </a:rPr>
              <a:t>Taller 1, Parte 1</a:t>
            </a:r>
            <a:endParaRPr lang="es-ES_tradnl" sz="4400" dirty="0">
              <a:latin typeface="Arial" charset="0"/>
            </a:endParaRPr>
          </a:p>
        </p:txBody>
      </p:sp>
    </p:spTree>
    <p:extLst>
      <p:ext uri="{BB962C8B-B14F-4D97-AF65-F5344CB8AC3E}">
        <p14:creationId xmlns:p14="http://schemas.microsoft.com/office/powerpoint/2010/main" val="841657926"/>
      </p:ext>
    </p:extLst>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82</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770400" y="1342530"/>
            <a:ext cx="10659600" cy="4524315"/>
          </a:xfrm>
          <a:prstGeom prst="rect">
            <a:avLst/>
          </a:prstGeom>
          <a:noFill/>
        </p:spPr>
        <p:txBody>
          <a:bodyPr wrap="square" rtlCol="0">
            <a:spAutoFit/>
          </a:bodyPr>
          <a:lstStyle/>
          <a:p>
            <a:pPr marL="342900" indent="-342900">
              <a:buFont typeface="Arial" charset="0"/>
              <a:buChar char="•"/>
            </a:pPr>
            <a:r>
              <a:rPr lang="en-US" sz="2400" dirty="0"/>
              <a:t>¿</a:t>
            </a:r>
            <a:r>
              <a:rPr lang="en-US" sz="2400" dirty="0" err="1"/>
              <a:t>Cómo</a:t>
            </a:r>
            <a:r>
              <a:rPr lang="en-US" sz="2400" dirty="0"/>
              <a:t> </a:t>
            </a:r>
            <a:r>
              <a:rPr lang="en-US" sz="2400" dirty="0" err="1"/>
              <a:t>debemos</a:t>
            </a:r>
            <a:r>
              <a:rPr lang="en-US" sz="2400" dirty="0"/>
              <a:t> </a:t>
            </a:r>
            <a:r>
              <a:rPr lang="en-US" sz="2400" dirty="0" err="1"/>
              <a:t>pensar</a:t>
            </a:r>
            <a:r>
              <a:rPr lang="en-US" sz="2400" dirty="0"/>
              <a:t> en el </a:t>
            </a:r>
            <a:r>
              <a:rPr lang="en-US" sz="2400" dirty="0" err="1"/>
              <a:t>proceso</a:t>
            </a:r>
            <a:r>
              <a:rPr lang="en-US" sz="2400" dirty="0"/>
              <a:t> de </a:t>
            </a:r>
            <a:r>
              <a:rPr lang="en-US" sz="2400" dirty="0" err="1"/>
              <a:t>innovación</a:t>
            </a:r>
            <a:r>
              <a:rPr lang="en-US" sz="2400" dirty="0"/>
              <a:t>? En el "panorama general", </a:t>
            </a:r>
            <a:r>
              <a:rPr lang="en-US" sz="2400" dirty="0" err="1"/>
              <a:t>comenzamos</a:t>
            </a:r>
            <a:r>
              <a:rPr lang="en-US" sz="2400" dirty="0"/>
              <a:t> con la </a:t>
            </a:r>
            <a:r>
              <a:rPr lang="en-US" sz="2400" u="sng" dirty="0" err="1"/>
              <a:t>naturaleza</a:t>
            </a:r>
            <a:r>
              <a:rPr lang="en-US" sz="2400" dirty="0"/>
              <a:t> y </a:t>
            </a:r>
            <a:r>
              <a:rPr lang="en-US" sz="2400" dirty="0" err="1"/>
              <a:t>luego</a:t>
            </a:r>
            <a:r>
              <a:rPr lang="en-US" sz="2400" dirty="0"/>
              <a:t> </a:t>
            </a:r>
            <a:r>
              <a:rPr lang="en-US" sz="2400" dirty="0" err="1"/>
              <a:t>nos</a:t>
            </a:r>
            <a:r>
              <a:rPr lang="en-US" sz="2400" dirty="0"/>
              <a:t> </a:t>
            </a:r>
            <a:r>
              <a:rPr lang="en-US" sz="2400" dirty="0" err="1"/>
              <a:t>dirigimos</a:t>
            </a:r>
            <a:r>
              <a:rPr lang="en-US" sz="2400" dirty="0"/>
              <a:t> a </a:t>
            </a:r>
            <a:r>
              <a:rPr lang="en-US" sz="2400" u="sng" dirty="0" err="1"/>
              <a:t>transformar</a:t>
            </a:r>
            <a:r>
              <a:rPr lang="en-US" sz="2400" u="sng" dirty="0"/>
              <a:t> el </a:t>
            </a:r>
            <a:r>
              <a:rPr lang="en-US" sz="2400" u="sng" dirty="0" err="1"/>
              <a:t>conocimiento</a:t>
            </a:r>
            <a:r>
              <a:rPr lang="en-US" sz="2400" dirty="0"/>
              <a:t> de la </a:t>
            </a:r>
            <a:r>
              <a:rPr lang="en-US" sz="2400" dirty="0" err="1"/>
              <a:t>naturaleza</a:t>
            </a:r>
            <a:r>
              <a:rPr lang="en-US" sz="2400" dirty="0"/>
              <a:t> en </a:t>
            </a:r>
            <a:r>
              <a:rPr lang="en-US" sz="2400" u="sng" dirty="0" err="1"/>
              <a:t>utilidad</a:t>
            </a:r>
            <a:r>
              <a:rPr lang="en-US" sz="2400" u="sng" dirty="0"/>
              <a:t> </a:t>
            </a:r>
            <a:r>
              <a:rPr lang="en-US" sz="2400" u="sng" dirty="0" err="1"/>
              <a:t>económica</a:t>
            </a:r>
            <a:r>
              <a:rPr lang="en-US" sz="2400" dirty="0"/>
              <a:t>. </a:t>
            </a:r>
            <a:endParaRPr lang="en-US" sz="2400" dirty="0" smtClean="0"/>
          </a:p>
          <a:p>
            <a:pPr marL="342900" indent="-342900">
              <a:buFont typeface="Arial" charset="0"/>
              <a:buChar char="•"/>
            </a:pPr>
            <a:r>
              <a:rPr lang="en-US" sz="2400" dirty="0" smtClean="0"/>
              <a:t>El </a:t>
            </a:r>
            <a:r>
              <a:rPr lang="en-US" sz="2400" dirty="0" err="1"/>
              <a:t>término</a:t>
            </a:r>
            <a:r>
              <a:rPr lang="en-US" sz="2400" dirty="0"/>
              <a:t> </a:t>
            </a:r>
            <a:r>
              <a:rPr lang="en-US" sz="2400" dirty="0" err="1"/>
              <a:t>naturaleza</a:t>
            </a:r>
            <a:r>
              <a:rPr lang="en-US" sz="2400" dirty="0"/>
              <a:t> </a:t>
            </a:r>
            <a:r>
              <a:rPr lang="en-US" sz="2400" dirty="0" err="1"/>
              <a:t>es</a:t>
            </a:r>
            <a:r>
              <a:rPr lang="en-US" sz="2400" dirty="0"/>
              <a:t> el </a:t>
            </a:r>
            <a:r>
              <a:rPr lang="en-US" sz="2400" dirty="0" err="1"/>
              <a:t>término</a:t>
            </a:r>
            <a:r>
              <a:rPr lang="en-US" sz="2400" dirty="0"/>
              <a:t> </a:t>
            </a:r>
            <a:r>
              <a:rPr lang="en-US" sz="2400" dirty="0" err="1"/>
              <a:t>científico</a:t>
            </a:r>
            <a:r>
              <a:rPr lang="en-US" sz="2400" dirty="0"/>
              <a:t> para </a:t>
            </a:r>
            <a:r>
              <a:rPr lang="en-US" sz="2400" dirty="0" err="1"/>
              <a:t>todo</a:t>
            </a:r>
            <a:r>
              <a:rPr lang="en-US" sz="2400" dirty="0"/>
              <a:t> el </a:t>
            </a:r>
            <a:r>
              <a:rPr lang="en-US" sz="2400" dirty="0" err="1"/>
              <a:t>mundo</a:t>
            </a:r>
            <a:r>
              <a:rPr lang="en-US" sz="2400" dirty="0"/>
              <a:t> observable en el </a:t>
            </a:r>
            <a:r>
              <a:rPr lang="en-US" sz="2400" dirty="0" err="1"/>
              <a:t>que</a:t>
            </a:r>
            <a:r>
              <a:rPr lang="en-US" sz="2400" dirty="0"/>
              <a:t> </a:t>
            </a:r>
            <a:r>
              <a:rPr lang="en-US" sz="2400" dirty="0" err="1"/>
              <a:t>existimos</a:t>
            </a:r>
            <a:r>
              <a:rPr lang="en-US" sz="2400" dirty="0"/>
              <a:t>. </a:t>
            </a:r>
            <a:r>
              <a:rPr lang="en-US" sz="2400" dirty="0" err="1"/>
              <a:t>Todas</a:t>
            </a:r>
            <a:r>
              <a:rPr lang="en-US" sz="2400" dirty="0"/>
              <a:t> </a:t>
            </a:r>
            <a:r>
              <a:rPr lang="en-US" sz="2400" dirty="0" err="1"/>
              <a:t>las</a:t>
            </a:r>
            <a:r>
              <a:rPr lang="en-US" sz="2400" dirty="0"/>
              <a:t> </a:t>
            </a:r>
            <a:r>
              <a:rPr lang="en-US" sz="2400" dirty="0" err="1"/>
              <a:t>tecnologías</a:t>
            </a:r>
            <a:r>
              <a:rPr lang="en-US" sz="2400" dirty="0"/>
              <a:t> </a:t>
            </a:r>
            <a:r>
              <a:rPr lang="en-US" sz="2400" dirty="0" err="1"/>
              <a:t>implican</a:t>
            </a:r>
            <a:r>
              <a:rPr lang="en-US" sz="2400" dirty="0"/>
              <a:t> </a:t>
            </a:r>
            <a:r>
              <a:rPr lang="en-US" sz="2400" dirty="0" err="1"/>
              <a:t>manipular</a:t>
            </a:r>
            <a:r>
              <a:rPr lang="en-US" sz="2400" dirty="0"/>
              <a:t> la </a:t>
            </a:r>
            <a:r>
              <a:rPr lang="en-US" sz="2400" dirty="0" err="1"/>
              <a:t>naturaleza</a:t>
            </a:r>
            <a:r>
              <a:rPr lang="en-US" sz="2400" dirty="0"/>
              <a:t> para </a:t>
            </a:r>
            <a:r>
              <a:rPr lang="en-US" sz="2400" dirty="0" err="1"/>
              <a:t>crear</a:t>
            </a:r>
            <a:r>
              <a:rPr lang="en-US" sz="2400" dirty="0"/>
              <a:t> </a:t>
            </a:r>
            <a:r>
              <a:rPr lang="en-US" sz="2400" dirty="0" err="1"/>
              <a:t>productos</a:t>
            </a:r>
            <a:r>
              <a:rPr lang="en-US" sz="2400" dirty="0"/>
              <a:t> y </a:t>
            </a:r>
            <a:r>
              <a:rPr lang="en-US" sz="2400" dirty="0" err="1"/>
              <a:t>servicios</a:t>
            </a:r>
            <a:r>
              <a:rPr lang="en-US" sz="2400" dirty="0"/>
              <a:t> </a:t>
            </a:r>
            <a:r>
              <a:rPr lang="en-US" sz="2400" dirty="0" err="1"/>
              <a:t>útiles</a:t>
            </a:r>
            <a:r>
              <a:rPr lang="en-US" sz="2400" dirty="0"/>
              <a:t> en </a:t>
            </a:r>
            <a:r>
              <a:rPr lang="en-US" sz="2400" dirty="0" err="1"/>
              <a:t>una</a:t>
            </a:r>
            <a:r>
              <a:rPr lang="en-US" sz="2400" dirty="0"/>
              <a:t> </a:t>
            </a:r>
            <a:r>
              <a:rPr lang="en-US" sz="2400" dirty="0" err="1"/>
              <a:t>economía</a:t>
            </a:r>
            <a:r>
              <a:rPr lang="en-US" sz="2400" dirty="0"/>
              <a:t>. </a:t>
            </a:r>
            <a:endParaRPr lang="en-US" sz="2400" dirty="0" smtClean="0"/>
          </a:p>
          <a:p>
            <a:pPr marL="342900" indent="-342900">
              <a:buFont typeface="Arial" charset="0"/>
              <a:buChar char="•"/>
            </a:pPr>
            <a:r>
              <a:rPr lang="en-US" sz="2400" dirty="0" err="1" smtClean="0"/>
              <a:t>Por</a:t>
            </a:r>
            <a:r>
              <a:rPr lang="en-US" sz="2400" dirty="0" smtClean="0"/>
              <a:t> </a:t>
            </a:r>
            <a:r>
              <a:rPr lang="en-US" sz="2400" dirty="0" err="1"/>
              <a:t>ejemplo</a:t>
            </a:r>
            <a:r>
              <a:rPr lang="en-US" sz="2400" dirty="0"/>
              <a:t>, en la </a:t>
            </a:r>
            <a:r>
              <a:rPr lang="en-US" sz="2400" dirty="0" err="1"/>
              <a:t>innovación</a:t>
            </a:r>
            <a:r>
              <a:rPr lang="en-US" sz="2400" dirty="0"/>
              <a:t> en Internet, </a:t>
            </a:r>
            <a:r>
              <a:rPr lang="en-US" sz="2400" dirty="0" err="1"/>
              <a:t>una</a:t>
            </a:r>
            <a:r>
              <a:rPr lang="en-US" sz="2400" dirty="0"/>
              <a:t> </a:t>
            </a:r>
            <a:r>
              <a:rPr lang="en-US" sz="2400" dirty="0" err="1"/>
              <a:t>agencia</a:t>
            </a:r>
            <a:r>
              <a:rPr lang="en-US" sz="2400" dirty="0"/>
              <a:t> </a:t>
            </a:r>
            <a:r>
              <a:rPr lang="en-US" sz="2400" dirty="0" err="1"/>
              <a:t>gubernamental</a:t>
            </a:r>
            <a:r>
              <a:rPr lang="en-US" sz="2400" dirty="0"/>
              <a:t>, ARPA, </a:t>
            </a:r>
            <a:r>
              <a:rPr lang="en-US" sz="2400" dirty="0" err="1"/>
              <a:t>investigadores</a:t>
            </a:r>
            <a:r>
              <a:rPr lang="en-US" sz="2400" dirty="0"/>
              <a:t> </a:t>
            </a:r>
            <a:r>
              <a:rPr lang="en-US" sz="2400" dirty="0" err="1"/>
              <a:t>universitarios</a:t>
            </a:r>
            <a:r>
              <a:rPr lang="en-US" sz="2400" dirty="0"/>
              <a:t> </a:t>
            </a:r>
            <a:r>
              <a:rPr lang="en-US" sz="2400" dirty="0" err="1"/>
              <a:t>financiados</a:t>
            </a:r>
            <a:r>
              <a:rPr lang="en-US" sz="2400" dirty="0"/>
              <a:t>, </a:t>
            </a:r>
            <a:r>
              <a:rPr lang="en-US" sz="2400" dirty="0" err="1"/>
              <a:t>que</a:t>
            </a:r>
            <a:r>
              <a:rPr lang="en-US" sz="2400" dirty="0"/>
              <a:t> </a:t>
            </a:r>
            <a:r>
              <a:rPr lang="en-US" sz="2400" dirty="0" err="1"/>
              <a:t>utilizaron</a:t>
            </a:r>
            <a:r>
              <a:rPr lang="en-US" sz="2400" dirty="0"/>
              <a:t> la </a:t>
            </a:r>
            <a:r>
              <a:rPr lang="en-US" sz="2400" dirty="0" err="1"/>
              <a:t>naturaleza</a:t>
            </a:r>
            <a:r>
              <a:rPr lang="en-US" sz="2400" dirty="0"/>
              <a:t> de la </a:t>
            </a:r>
            <a:r>
              <a:rPr lang="en-US" sz="2400" dirty="0" err="1"/>
              <a:t>electrónica</a:t>
            </a:r>
            <a:r>
              <a:rPr lang="en-US" sz="2400" dirty="0"/>
              <a:t> (</a:t>
            </a:r>
            <a:r>
              <a:rPr lang="en-US" sz="2400" dirty="0" err="1"/>
              <a:t>propagación</a:t>
            </a:r>
            <a:r>
              <a:rPr lang="en-US" sz="2400" dirty="0"/>
              <a:t> de </a:t>
            </a:r>
            <a:r>
              <a:rPr lang="en-US" sz="2400" dirty="0" err="1"/>
              <a:t>señales</a:t>
            </a:r>
            <a:r>
              <a:rPr lang="en-US" sz="2400" dirty="0"/>
              <a:t> </a:t>
            </a:r>
            <a:r>
              <a:rPr lang="en-US" sz="2400" dirty="0" err="1"/>
              <a:t>eléctricas</a:t>
            </a:r>
            <a:r>
              <a:rPr lang="en-US" sz="2400" dirty="0"/>
              <a:t>), la </a:t>
            </a:r>
            <a:r>
              <a:rPr lang="en-US" sz="2400" dirty="0" err="1"/>
              <a:t>naturaleza</a:t>
            </a:r>
            <a:r>
              <a:rPr lang="en-US" sz="2400" dirty="0"/>
              <a:t> de la </a:t>
            </a:r>
            <a:r>
              <a:rPr lang="en-US" sz="2400" dirty="0" err="1"/>
              <a:t>información</a:t>
            </a:r>
            <a:r>
              <a:rPr lang="en-US" sz="2400" dirty="0"/>
              <a:t> (</a:t>
            </a:r>
            <a:r>
              <a:rPr lang="en-US" sz="2400" dirty="0" err="1"/>
              <a:t>estándares</a:t>
            </a:r>
            <a:r>
              <a:rPr lang="en-US" sz="2400" dirty="0"/>
              <a:t> de </a:t>
            </a:r>
            <a:r>
              <a:rPr lang="en-US" sz="2400" dirty="0" err="1"/>
              <a:t>comunicación</a:t>
            </a:r>
            <a:r>
              <a:rPr lang="en-US" sz="2400" dirty="0"/>
              <a:t>) y la </a:t>
            </a:r>
            <a:r>
              <a:rPr lang="en-US" sz="2400" dirty="0" err="1"/>
              <a:t>naturaleza</a:t>
            </a:r>
            <a:r>
              <a:rPr lang="en-US" sz="2400" dirty="0"/>
              <a:t> de la </a:t>
            </a:r>
            <a:r>
              <a:rPr lang="en-US" sz="2400" dirty="0" err="1"/>
              <a:t>computación</a:t>
            </a:r>
            <a:r>
              <a:rPr lang="en-US" sz="2400" dirty="0"/>
              <a:t> </a:t>
            </a:r>
            <a:r>
              <a:rPr lang="en-US" sz="2400" dirty="0" err="1"/>
              <a:t>lógica</a:t>
            </a:r>
            <a:r>
              <a:rPr lang="en-US" sz="2400" dirty="0"/>
              <a:t> (</a:t>
            </a:r>
            <a:r>
              <a:rPr lang="en-US" sz="2400" dirty="0" err="1"/>
              <a:t>computadoras</a:t>
            </a:r>
            <a:r>
              <a:rPr lang="en-US" sz="2400" dirty="0"/>
              <a:t>) para </a:t>
            </a:r>
            <a:r>
              <a:rPr lang="en-US" sz="2400" dirty="0" err="1"/>
              <a:t>inventar</a:t>
            </a:r>
            <a:r>
              <a:rPr lang="en-US" sz="2400" dirty="0"/>
              <a:t> la </a:t>
            </a:r>
            <a:r>
              <a:rPr lang="en-US" sz="2400" dirty="0" err="1"/>
              <a:t>tecnología</a:t>
            </a:r>
            <a:r>
              <a:rPr lang="en-US" sz="2400" dirty="0"/>
              <a:t> de </a:t>
            </a:r>
            <a:r>
              <a:rPr lang="en-US" sz="2400" dirty="0" err="1"/>
              <a:t>comunicación</a:t>
            </a:r>
            <a:r>
              <a:rPr lang="en-US" sz="2400" dirty="0"/>
              <a:t> </a:t>
            </a:r>
            <a:r>
              <a:rPr lang="en-US" sz="2400" dirty="0" err="1"/>
              <a:t>ordenador</a:t>
            </a:r>
            <a:r>
              <a:rPr lang="en-US" sz="2400" dirty="0"/>
              <a:t> a </a:t>
            </a:r>
            <a:r>
              <a:rPr lang="en-US" sz="2400" dirty="0" err="1"/>
              <a:t>ordenador</a:t>
            </a:r>
            <a:r>
              <a:rPr lang="en-US" sz="2400" dirty="0"/>
              <a:t>. </a:t>
            </a:r>
            <a:endParaRPr lang="en-US" sz="2400" b="1" dirty="0"/>
          </a:p>
        </p:txBody>
      </p:sp>
    </p:spTree>
    <p:extLst>
      <p:ext uri="{BB962C8B-B14F-4D97-AF65-F5344CB8AC3E}">
        <p14:creationId xmlns:p14="http://schemas.microsoft.com/office/powerpoint/2010/main" val="593476197"/>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83</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829931" y="1213658"/>
            <a:ext cx="10659600" cy="1708160"/>
          </a:xfrm>
          <a:prstGeom prst="rect">
            <a:avLst/>
          </a:prstGeom>
          <a:noFill/>
        </p:spPr>
        <p:txBody>
          <a:bodyPr wrap="square" rtlCol="0">
            <a:spAutoFit/>
          </a:bodyPr>
          <a:lstStyle/>
          <a:p>
            <a:pPr marL="342900" indent="-342900">
              <a:buFont typeface="Arial" charset="0"/>
              <a:buChar char="•"/>
            </a:pPr>
            <a:r>
              <a:rPr lang="en-US" sz="2100" dirty="0" smtClean="0"/>
              <a:t>Si </a:t>
            </a:r>
            <a:r>
              <a:rPr lang="en-US" sz="2100" dirty="0" err="1"/>
              <a:t>uno</a:t>
            </a:r>
            <a:r>
              <a:rPr lang="en-US" sz="2100" dirty="0"/>
              <a:t> </a:t>
            </a:r>
            <a:r>
              <a:rPr lang="en-US" sz="2100" dirty="0" err="1"/>
              <a:t>examina</a:t>
            </a:r>
            <a:r>
              <a:rPr lang="en-US" sz="2100" dirty="0"/>
              <a:t> </a:t>
            </a:r>
            <a:r>
              <a:rPr lang="en-US" sz="2100" dirty="0" err="1"/>
              <a:t>cualquier</a:t>
            </a:r>
            <a:r>
              <a:rPr lang="en-US" sz="2100" dirty="0"/>
              <a:t> </a:t>
            </a:r>
            <a:r>
              <a:rPr lang="en-US" sz="2100" dirty="0" err="1"/>
              <a:t>tecnología</a:t>
            </a:r>
            <a:r>
              <a:rPr lang="en-US" sz="2100" dirty="0"/>
              <a:t>, </a:t>
            </a:r>
            <a:r>
              <a:rPr lang="en-US" sz="2100" dirty="0" err="1"/>
              <a:t>verá</a:t>
            </a:r>
            <a:r>
              <a:rPr lang="en-US" sz="2100" dirty="0"/>
              <a:t> </a:t>
            </a:r>
            <a:r>
              <a:rPr lang="en-US" sz="2100" dirty="0" err="1"/>
              <a:t>que</a:t>
            </a:r>
            <a:r>
              <a:rPr lang="en-US" sz="2100" dirty="0"/>
              <a:t> se </a:t>
            </a:r>
            <a:r>
              <a:rPr lang="en-US" sz="2100" dirty="0" err="1"/>
              <a:t>está</a:t>
            </a:r>
            <a:r>
              <a:rPr lang="en-US" sz="2100" dirty="0"/>
              <a:t> </a:t>
            </a:r>
            <a:r>
              <a:rPr lang="en-US" sz="2100" dirty="0" err="1"/>
              <a:t>utilizando</a:t>
            </a:r>
            <a:r>
              <a:rPr lang="en-US" sz="2100" dirty="0"/>
              <a:t> (</a:t>
            </a:r>
            <a:r>
              <a:rPr lang="en-US" sz="2100" dirty="0" err="1"/>
              <a:t>manipulando</a:t>
            </a:r>
            <a:r>
              <a:rPr lang="en-US" sz="2100" dirty="0"/>
              <a:t>) </a:t>
            </a:r>
            <a:r>
              <a:rPr lang="en-US" sz="2100" dirty="0" err="1"/>
              <a:t>algún</a:t>
            </a:r>
            <a:r>
              <a:rPr lang="en-US" sz="2100" dirty="0"/>
              <a:t> </a:t>
            </a:r>
            <a:r>
              <a:rPr lang="en-US" sz="2100" dirty="0" err="1"/>
              <a:t>tipo</a:t>
            </a:r>
            <a:r>
              <a:rPr lang="en-US" sz="2100" dirty="0"/>
              <a:t> de </a:t>
            </a:r>
            <a:r>
              <a:rPr lang="en-US" sz="2100" dirty="0" err="1"/>
              <a:t>naturaleza</a:t>
            </a:r>
            <a:r>
              <a:rPr lang="en-US" sz="2100" dirty="0"/>
              <a:t> (material, </a:t>
            </a:r>
            <a:r>
              <a:rPr lang="en-US" sz="2100" dirty="0" err="1"/>
              <a:t>biológica</a:t>
            </a:r>
            <a:r>
              <a:rPr lang="en-US" sz="2100" dirty="0"/>
              <a:t> o social). En </a:t>
            </a:r>
            <a:r>
              <a:rPr lang="en-US" sz="2100" dirty="0" err="1"/>
              <a:t>consecuencia</a:t>
            </a:r>
            <a:r>
              <a:rPr lang="en-US" sz="2100" dirty="0"/>
              <a:t>, </a:t>
            </a:r>
            <a:r>
              <a:rPr lang="en-US" sz="2100" dirty="0" err="1"/>
              <a:t>podemos</a:t>
            </a:r>
            <a:r>
              <a:rPr lang="en-US" sz="2100" dirty="0"/>
              <a:t> </a:t>
            </a:r>
            <a:r>
              <a:rPr lang="en-US" sz="2100" dirty="0" err="1"/>
              <a:t>describir</a:t>
            </a:r>
            <a:r>
              <a:rPr lang="en-US" sz="2100" dirty="0"/>
              <a:t> el </a:t>
            </a:r>
            <a:r>
              <a:rPr lang="en-US" sz="2100" dirty="0" err="1"/>
              <a:t>proceso</a:t>
            </a:r>
            <a:r>
              <a:rPr lang="en-US" sz="2100" dirty="0"/>
              <a:t> de </a:t>
            </a:r>
            <a:r>
              <a:rPr lang="en-US" sz="2100" dirty="0" err="1"/>
              <a:t>innovación</a:t>
            </a:r>
            <a:r>
              <a:rPr lang="en-US" sz="2100" dirty="0"/>
              <a:t> </a:t>
            </a:r>
            <a:r>
              <a:rPr lang="en-US" sz="2100" dirty="0" err="1"/>
              <a:t>como</a:t>
            </a:r>
            <a:r>
              <a:rPr lang="en-US" sz="2100" dirty="0"/>
              <a:t> la forma en </a:t>
            </a:r>
            <a:r>
              <a:rPr lang="en-US" sz="2100" dirty="0" err="1"/>
              <a:t>que</a:t>
            </a:r>
            <a:r>
              <a:rPr lang="en-US" sz="2100" dirty="0"/>
              <a:t> el </a:t>
            </a:r>
            <a:r>
              <a:rPr lang="en-US" sz="2100" dirty="0" err="1"/>
              <a:t>conocimiento</a:t>
            </a:r>
            <a:r>
              <a:rPr lang="en-US" sz="2100" dirty="0"/>
              <a:t> de la </a:t>
            </a:r>
            <a:r>
              <a:rPr lang="en-US" sz="2100" dirty="0" err="1"/>
              <a:t>naturaleza</a:t>
            </a:r>
            <a:r>
              <a:rPr lang="en-US" sz="2100" dirty="0"/>
              <a:t> (</a:t>
            </a:r>
            <a:r>
              <a:rPr lang="en-US" sz="2100" dirty="0" err="1"/>
              <a:t>ciencia</a:t>
            </a:r>
            <a:r>
              <a:rPr lang="en-US" sz="2100" dirty="0"/>
              <a:t>) se </a:t>
            </a:r>
            <a:r>
              <a:rPr lang="en-US" sz="2100" dirty="0" err="1"/>
              <a:t>puede</a:t>
            </a:r>
            <a:r>
              <a:rPr lang="en-US" sz="2100" dirty="0"/>
              <a:t> </a:t>
            </a:r>
            <a:r>
              <a:rPr lang="en-US" sz="2100" dirty="0" err="1"/>
              <a:t>conectar</a:t>
            </a:r>
            <a:r>
              <a:rPr lang="en-US" sz="2100" dirty="0"/>
              <a:t> a la </a:t>
            </a:r>
            <a:r>
              <a:rPr lang="en-US" sz="2100" dirty="0" err="1"/>
              <a:t>tecnología</a:t>
            </a:r>
            <a:r>
              <a:rPr lang="en-US" sz="2100" dirty="0"/>
              <a:t> (</a:t>
            </a:r>
            <a:r>
              <a:rPr lang="en-US" sz="2100" dirty="0" err="1"/>
              <a:t>manipulación</a:t>
            </a:r>
            <a:r>
              <a:rPr lang="en-US" sz="2100" dirty="0"/>
              <a:t> de la </a:t>
            </a:r>
            <a:r>
              <a:rPr lang="en-US" sz="2100" dirty="0" err="1"/>
              <a:t>naturaleza</a:t>
            </a:r>
            <a:r>
              <a:rPr lang="en-US" sz="2100" dirty="0"/>
              <a:t>), </a:t>
            </a:r>
            <a:r>
              <a:rPr lang="en-US" sz="2100" dirty="0" err="1"/>
              <a:t>que</a:t>
            </a:r>
            <a:r>
              <a:rPr lang="en-US" sz="2100" dirty="0"/>
              <a:t> </a:t>
            </a:r>
            <a:r>
              <a:rPr lang="en-US" sz="2100" dirty="0" err="1"/>
              <a:t>luego</a:t>
            </a:r>
            <a:r>
              <a:rPr lang="en-US" sz="2100" dirty="0"/>
              <a:t> se </a:t>
            </a:r>
            <a:r>
              <a:rPr lang="en-US" sz="2100" dirty="0" err="1"/>
              <a:t>puede</a:t>
            </a:r>
            <a:r>
              <a:rPr lang="en-US" sz="2100" dirty="0"/>
              <a:t> </a:t>
            </a:r>
            <a:r>
              <a:rPr lang="en-US" sz="2100" dirty="0" err="1"/>
              <a:t>conectar</a:t>
            </a:r>
            <a:r>
              <a:rPr lang="en-US" sz="2100" dirty="0"/>
              <a:t> al </a:t>
            </a:r>
            <a:r>
              <a:rPr lang="en-US" sz="2100" dirty="0" err="1"/>
              <a:t>uso</a:t>
            </a:r>
            <a:r>
              <a:rPr lang="en-US" sz="2100" dirty="0"/>
              <a:t> de la </a:t>
            </a:r>
            <a:r>
              <a:rPr lang="en-US" sz="2100" dirty="0" err="1"/>
              <a:t>naturaleza</a:t>
            </a:r>
            <a:r>
              <a:rPr lang="en-US" sz="2100" dirty="0"/>
              <a:t> (</a:t>
            </a:r>
            <a:r>
              <a:rPr lang="en-US" sz="2100" dirty="0" err="1"/>
              <a:t>economía</a:t>
            </a:r>
            <a:r>
              <a:rPr lang="en-US" sz="2100" dirty="0"/>
              <a:t>). </a:t>
            </a:r>
            <a:r>
              <a:rPr lang="en-US" sz="2100" dirty="0" err="1"/>
              <a:t>Esto</a:t>
            </a:r>
            <a:r>
              <a:rPr lang="en-US" sz="2100" dirty="0"/>
              <a:t> se </a:t>
            </a:r>
            <a:r>
              <a:rPr lang="en-US" sz="2100" dirty="0" err="1"/>
              <a:t>esboza</a:t>
            </a:r>
            <a:r>
              <a:rPr lang="en-US" sz="2100" dirty="0"/>
              <a:t> en la </a:t>
            </a:r>
            <a:r>
              <a:rPr lang="en-US" sz="2100" dirty="0" err="1" smtClean="0"/>
              <a:t>Figura</a:t>
            </a:r>
            <a:r>
              <a:rPr lang="en-US" sz="2100" dirty="0" smtClean="0"/>
              <a:t>.</a:t>
            </a:r>
            <a:endParaRPr lang="en-US" sz="2100" b="1" dirty="0"/>
          </a:p>
        </p:txBody>
      </p:sp>
      <p:pic>
        <p:nvPicPr>
          <p:cNvPr id="4" name="Imagen 3"/>
          <p:cNvPicPr>
            <a:picLocks noChangeAspect="1"/>
          </p:cNvPicPr>
          <p:nvPr/>
        </p:nvPicPr>
        <p:blipFill>
          <a:blip r:embed="rId3"/>
          <a:stretch>
            <a:fillRect/>
          </a:stretch>
        </p:blipFill>
        <p:spPr>
          <a:xfrm>
            <a:off x="2728442" y="3291840"/>
            <a:ext cx="6828889" cy="2648874"/>
          </a:xfrm>
          <a:prstGeom prst="rect">
            <a:avLst/>
          </a:prstGeom>
        </p:spPr>
      </p:pic>
    </p:spTree>
    <p:extLst>
      <p:ext uri="{BB962C8B-B14F-4D97-AF65-F5344CB8AC3E}">
        <p14:creationId xmlns:p14="http://schemas.microsoft.com/office/powerpoint/2010/main" val="267357827"/>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84</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770400" y="1758166"/>
            <a:ext cx="10659600" cy="3416320"/>
          </a:xfrm>
          <a:prstGeom prst="rect">
            <a:avLst/>
          </a:prstGeom>
          <a:noFill/>
        </p:spPr>
        <p:txBody>
          <a:bodyPr wrap="square" rtlCol="0">
            <a:spAutoFit/>
          </a:bodyPr>
          <a:lstStyle/>
          <a:p>
            <a:pPr marL="342900" indent="-342900">
              <a:buFont typeface="Arial" charset="0"/>
              <a:buChar char="•"/>
            </a:pPr>
            <a:r>
              <a:rPr lang="en-US" sz="2400" dirty="0" smtClean="0"/>
              <a:t>1. </a:t>
            </a:r>
            <a:r>
              <a:rPr lang="en-US" sz="2400" dirty="0" err="1" smtClean="0"/>
              <a:t>Investigación</a:t>
            </a:r>
            <a:r>
              <a:rPr lang="en-US" sz="2400" dirty="0" smtClean="0"/>
              <a:t>. </a:t>
            </a:r>
            <a:r>
              <a:rPr lang="en-US" sz="2400" dirty="0"/>
              <a:t>En la </a:t>
            </a:r>
            <a:r>
              <a:rPr lang="en-US" sz="2400" dirty="0" err="1"/>
              <a:t>innovación</a:t>
            </a:r>
            <a:r>
              <a:rPr lang="en-US" sz="2400" dirty="0"/>
              <a:t> </a:t>
            </a:r>
            <a:r>
              <a:rPr lang="en-US" sz="2400" dirty="0" err="1"/>
              <a:t>tecnológica</a:t>
            </a:r>
            <a:r>
              <a:rPr lang="en-US" sz="2400" dirty="0"/>
              <a:t>, </a:t>
            </a:r>
            <a:r>
              <a:rPr lang="en-US" sz="2400" dirty="0" err="1"/>
              <a:t>uno</a:t>
            </a:r>
            <a:r>
              <a:rPr lang="en-US" sz="2400" dirty="0"/>
              <a:t> </a:t>
            </a:r>
            <a:r>
              <a:rPr lang="en-US" sz="2400" dirty="0" err="1"/>
              <a:t>comienza</a:t>
            </a:r>
            <a:r>
              <a:rPr lang="en-US" sz="2400" dirty="0"/>
              <a:t> con la </a:t>
            </a:r>
            <a:r>
              <a:rPr lang="en-US" sz="2400" dirty="0" err="1"/>
              <a:t>naturaleza</a:t>
            </a:r>
            <a:r>
              <a:rPr lang="en-US" sz="2400" dirty="0"/>
              <a:t>. El </a:t>
            </a:r>
            <a:r>
              <a:rPr lang="en-US" sz="2400" dirty="0" err="1"/>
              <a:t>conocimiento</a:t>
            </a:r>
            <a:r>
              <a:rPr lang="en-US" sz="2400" dirty="0"/>
              <a:t> </a:t>
            </a:r>
            <a:r>
              <a:rPr lang="en-US" sz="2400" dirty="0" err="1"/>
              <a:t>sobre</a:t>
            </a:r>
            <a:r>
              <a:rPr lang="en-US" sz="2400" dirty="0"/>
              <a:t> la </a:t>
            </a:r>
            <a:r>
              <a:rPr lang="en-US" sz="2400" dirty="0" err="1"/>
              <a:t>naturaleza</a:t>
            </a:r>
            <a:r>
              <a:rPr lang="en-US" sz="2400" dirty="0"/>
              <a:t>, </a:t>
            </a:r>
            <a:r>
              <a:rPr lang="en-US" sz="2400" dirty="0" err="1"/>
              <a:t>qué</a:t>
            </a:r>
            <a:r>
              <a:rPr lang="en-US" sz="2400" dirty="0"/>
              <a:t> </a:t>
            </a:r>
            <a:r>
              <a:rPr lang="en-US" sz="2400" dirty="0" err="1"/>
              <a:t>es</a:t>
            </a:r>
            <a:r>
              <a:rPr lang="en-US" sz="2400" dirty="0"/>
              <a:t> (</a:t>
            </a:r>
            <a:r>
              <a:rPr lang="en-US" sz="2400" dirty="0" err="1"/>
              <a:t>descubrimiento</a:t>
            </a:r>
            <a:r>
              <a:rPr lang="en-US" sz="2400" dirty="0"/>
              <a:t>) y </a:t>
            </a:r>
            <a:r>
              <a:rPr lang="en-US" sz="2400" dirty="0" err="1"/>
              <a:t>cómo</a:t>
            </a:r>
            <a:r>
              <a:rPr lang="en-US" sz="2400" dirty="0"/>
              <a:t> opera (</a:t>
            </a:r>
            <a:r>
              <a:rPr lang="en-US" sz="2400" dirty="0" err="1"/>
              <a:t>explicación</a:t>
            </a:r>
            <a:r>
              <a:rPr lang="en-US" sz="2400" dirty="0"/>
              <a:t>), </a:t>
            </a:r>
            <a:r>
              <a:rPr lang="en-US" sz="2400" dirty="0" err="1"/>
              <a:t>es</a:t>
            </a:r>
            <a:r>
              <a:rPr lang="en-US" sz="2400" dirty="0"/>
              <a:t> </a:t>
            </a:r>
            <a:r>
              <a:rPr lang="en-US" sz="2400" dirty="0" err="1"/>
              <a:t>obtenido</a:t>
            </a:r>
            <a:r>
              <a:rPr lang="en-US" sz="2400" dirty="0"/>
              <a:t> </a:t>
            </a:r>
            <a:r>
              <a:rPr lang="en-US" sz="2400" dirty="0" err="1"/>
              <a:t>por</a:t>
            </a:r>
            <a:r>
              <a:rPr lang="en-US" sz="2400" dirty="0"/>
              <a:t> la </a:t>
            </a:r>
            <a:r>
              <a:rPr lang="en-US" sz="2400" dirty="0" err="1"/>
              <a:t>ciencia</a:t>
            </a:r>
            <a:r>
              <a:rPr lang="en-US" sz="2400" dirty="0"/>
              <a:t> a </a:t>
            </a:r>
            <a:r>
              <a:rPr lang="en-US" sz="2400" dirty="0" err="1"/>
              <a:t>través</a:t>
            </a:r>
            <a:r>
              <a:rPr lang="en-US" sz="2400" dirty="0"/>
              <a:t> del </a:t>
            </a:r>
            <a:r>
              <a:rPr lang="en-US" sz="2400" dirty="0" err="1"/>
              <a:t>acto</a:t>
            </a:r>
            <a:r>
              <a:rPr lang="en-US" sz="2400" dirty="0"/>
              <a:t> de </a:t>
            </a:r>
            <a:r>
              <a:rPr lang="en-US" sz="2400" dirty="0" err="1"/>
              <a:t>investigación</a:t>
            </a:r>
            <a:r>
              <a:rPr lang="en-US" sz="2400" dirty="0"/>
              <a:t>. Los </a:t>
            </a:r>
            <a:r>
              <a:rPr lang="en-US" sz="2400" dirty="0" err="1"/>
              <a:t>científicos</a:t>
            </a:r>
            <a:r>
              <a:rPr lang="en-US" sz="2400" dirty="0"/>
              <a:t> son los </a:t>
            </a:r>
            <a:r>
              <a:rPr lang="en-US" sz="2400" dirty="0" err="1"/>
              <a:t>principales</a:t>
            </a:r>
            <a:r>
              <a:rPr lang="en-US" sz="2400" dirty="0"/>
              <a:t> </a:t>
            </a:r>
            <a:r>
              <a:rPr lang="en-US" sz="2400" dirty="0" err="1"/>
              <a:t>tipos</a:t>
            </a:r>
            <a:r>
              <a:rPr lang="en-US" sz="2400" dirty="0"/>
              <a:t> de personas </a:t>
            </a:r>
            <a:r>
              <a:rPr lang="en-US" sz="2400" dirty="0" err="1"/>
              <a:t>que</a:t>
            </a:r>
            <a:r>
              <a:rPr lang="en-US" sz="2400" dirty="0"/>
              <a:t>, </a:t>
            </a:r>
            <a:r>
              <a:rPr lang="en-US" sz="2400" dirty="0" err="1"/>
              <a:t>como</a:t>
            </a:r>
            <a:r>
              <a:rPr lang="en-US" sz="2400" dirty="0"/>
              <a:t> </a:t>
            </a:r>
            <a:r>
              <a:rPr lang="en-US" sz="2400" dirty="0" err="1"/>
              <a:t>investigadores</a:t>
            </a:r>
            <a:r>
              <a:rPr lang="en-US" sz="2400" dirty="0"/>
              <a:t>, </a:t>
            </a:r>
            <a:r>
              <a:rPr lang="en-US" sz="2400" dirty="0" err="1"/>
              <a:t>estudian</a:t>
            </a:r>
            <a:r>
              <a:rPr lang="en-US" sz="2400" dirty="0"/>
              <a:t> el </a:t>
            </a:r>
            <a:r>
              <a:rPr lang="en-US" sz="2400" dirty="0" err="1"/>
              <a:t>conocimiento</a:t>
            </a:r>
            <a:r>
              <a:rPr lang="en-US" sz="2400" dirty="0"/>
              <a:t> de la </a:t>
            </a:r>
            <a:r>
              <a:rPr lang="en-US" sz="2400" dirty="0" err="1"/>
              <a:t>naturaleza</a:t>
            </a:r>
            <a:r>
              <a:rPr lang="en-US" sz="2400" dirty="0" smtClean="0"/>
              <a:t>.</a:t>
            </a:r>
          </a:p>
          <a:p>
            <a:pPr marL="342900" indent="-342900">
              <a:buFont typeface="Arial" charset="0"/>
              <a:buChar char="•"/>
            </a:pPr>
            <a:r>
              <a:rPr lang="en-US" sz="2400" dirty="0"/>
              <a:t>2. </a:t>
            </a:r>
            <a:r>
              <a:rPr lang="en-US" sz="2400" dirty="0" err="1"/>
              <a:t>Inventar</a:t>
            </a:r>
            <a:r>
              <a:rPr lang="en-US" sz="2400" dirty="0"/>
              <a:t>. El </a:t>
            </a:r>
            <a:r>
              <a:rPr lang="en-US" sz="2400" dirty="0" err="1"/>
              <a:t>conocimiento</a:t>
            </a:r>
            <a:r>
              <a:rPr lang="en-US" sz="2400" dirty="0"/>
              <a:t> </a:t>
            </a:r>
            <a:r>
              <a:rPr lang="en-US" sz="2400" dirty="0" err="1"/>
              <a:t>científico</a:t>
            </a:r>
            <a:r>
              <a:rPr lang="en-US" sz="2400" dirty="0"/>
              <a:t> de la </a:t>
            </a:r>
            <a:r>
              <a:rPr lang="en-US" sz="2400" dirty="0" err="1"/>
              <a:t>naturaleza</a:t>
            </a:r>
            <a:r>
              <a:rPr lang="en-US" sz="2400" dirty="0"/>
              <a:t> </a:t>
            </a:r>
            <a:r>
              <a:rPr lang="en-US" sz="2400" dirty="0" err="1"/>
              <a:t>es</a:t>
            </a:r>
            <a:r>
              <a:rPr lang="en-US" sz="2400" dirty="0"/>
              <a:t> </a:t>
            </a:r>
            <a:r>
              <a:rPr lang="en-US" sz="2400" dirty="0" err="1"/>
              <a:t>utilizado</a:t>
            </a:r>
            <a:r>
              <a:rPr lang="en-US" sz="2400" dirty="0"/>
              <a:t> </a:t>
            </a:r>
            <a:r>
              <a:rPr lang="en-US" sz="2400" dirty="0" err="1"/>
              <a:t>como</a:t>
            </a:r>
            <a:r>
              <a:rPr lang="en-US" sz="2400" dirty="0"/>
              <a:t> base de </a:t>
            </a:r>
            <a:r>
              <a:rPr lang="en-US" sz="2400" dirty="0" err="1"/>
              <a:t>conocimiento</a:t>
            </a:r>
            <a:r>
              <a:rPr lang="en-US" sz="2400" dirty="0"/>
              <a:t> </a:t>
            </a:r>
            <a:r>
              <a:rPr lang="en-US" sz="2400" dirty="0" err="1"/>
              <a:t>por</a:t>
            </a:r>
            <a:r>
              <a:rPr lang="en-US" sz="2400" dirty="0"/>
              <a:t> los </a:t>
            </a:r>
            <a:r>
              <a:rPr lang="en-US" sz="2400" dirty="0" err="1"/>
              <a:t>tecnólogos</a:t>
            </a:r>
            <a:r>
              <a:rPr lang="en-US" sz="2400" dirty="0"/>
              <a:t> para </a:t>
            </a:r>
            <a:r>
              <a:rPr lang="en-US" sz="2400" dirty="0" err="1"/>
              <a:t>crear</a:t>
            </a:r>
            <a:r>
              <a:rPr lang="en-US" sz="2400" dirty="0"/>
              <a:t> </a:t>
            </a:r>
            <a:r>
              <a:rPr lang="en-US" sz="2400" dirty="0" err="1"/>
              <a:t>nuevas</a:t>
            </a:r>
            <a:r>
              <a:rPr lang="en-US" sz="2400" dirty="0"/>
              <a:t> </a:t>
            </a:r>
            <a:r>
              <a:rPr lang="en-US" sz="2400" dirty="0" err="1"/>
              <a:t>tecnologías</a:t>
            </a:r>
            <a:r>
              <a:rPr lang="en-US" sz="2400" dirty="0"/>
              <a:t> (</a:t>
            </a:r>
            <a:r>
              <a:rPr lang="en-US" sz="2400" dirty="0" err="1"/>
              <a:t>manipulaciones</a:t>
            </a:r>
            <a:r>
              <a:rPr lang="en-US" sz="2400" dirty="0"/>
              <a:t> de la </a:t>
            </a:r>
            <a:r>
              <a:rPr lang="en-US" sz="2400" dirty="0" err="1"/>
              <a:t>naturaleza</a:t>
            </a:r>
            <a:r>
              <a:rPr lang="en-US" sz="2400" dirty="0"/>
              <a:t>) a </a:t>
            </a:r>
            <a:r>
              <a:rPr lang="en-US" sz="2400" dirty="0" err="1"/>
              <a:t>través</a:t>
            </a:r>
            <a:r>
              <a:rPr lang="en-US" sz="2400" dirty="0"/>
              <a:t> del </a:t>
            </a:r>
            <a:r>
              <a:rPr lang="en-US" sz="2400" dirty="0" err="1"/>
              <a:t>acto</a:t>
            </a:r>
            <a:r>
              <a:rPr lang="en-US" sz="2400" dirty="0"/>
              <a:t> de la </a:t>
            </a:r>
            <a:r>
              <a:rPr lang="en-US" sz="2400" dirty="0" err="1"/>
              <a:t>invención</a:t>
            </a:r>
            <a:r>
              <a:rPr lang="en-US" sz="2400" dirty="0"/>
              <a:t>. Los </a:t>
            </a:r>
            <a:r>
              <a:rPr lang="en-US" sz="2400" dirty="0" err="1"/>
              <a:t>tecnólogos</a:t>
            </a:r>
            <a:r>
              <a:rPr lang="en-US" sz="2400" dirty="0"/>
              <a:t> </a:t>
            </a:r>
            <a:r>
              <a:rPr lang="en-US" sz="2400" dirty="0" err="1"/>
              <a:t>suelen</a:t>
            </a:r>
            <a:r>
              <a:rPr lang="en-US" sz="2400" dirty="0"/>
              <a:t> </a:t>
            </a:r>
            <a:r>
              <a:rPr lang="en-US" sz="2400" dirty="0" err="1"/>
              <a:t>ser</a:t>
            </a:r>
            <a:r>
              <a:rPr lang="en-US" sz="2400" dirty="0"/>
              <a:t> </a:t>
            </a:r>
            <a:r>
              <a:rPr lang="en-US" sz="2400" dirty="0" err="1"/>
              <a:t>científicos</a:t>
            </a:r>
            <a:r>
              <a:rPr lang="en-US" sz="2400" dirty="0"/>
              <a:t> o </a:t>
            </a:r>
            <a:r>
              <a:rPr lang="en-US" sz="2400" dirty="0" err="1"/>
              <a:t>ingenieros</a:t>
            </a:r>
            <a:r>
              <a:rPr lang="en-US" sz="2400" dirty="0"/>
              <a:t> u </a:t>
            </a:r>
            <a:r>
              <a:rPr lang="en-US" sz="2400" dirty="0" err="1"/>
              <a:t>otro</a:t>
            </a:r>
            <a:r>
              <a:rPr lang="en-US" sz="2400" dirty="0"/>
              <a:t> personal </a:t>
            </a:r>
            <a:r>
              <a:rPr lang="en-US" sz="2400" dirty="0" err="1"/>
              <a:t>técnico</a:t>
            </a:r>
            <a:r>
              <a:rPr lang="en-US" sz="2400" dirty="0" smtClean="0"/>
              <a:t>.</a:t>
            </a:r>
          </a:p>
        </p:txBody>
      </p:sp>
    </p:spTree>
    <p:extLst>
      <p:ext uri="{BB962C8B-B14F-4D97-AF65-F5344CB8AC3E}">
        <p14:creationId xmlns:p14="http://schemas.microsoft.com/office/powerpoint/2010/main" val="1371445696"/>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85</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770400" y="1342530"/>
            <a:ext cx="10659600" cy="4154984"/>
          </a:xfrm>
          <a:prstGeom prst="rect">
            <a:avLst/>
          </a:prstGeom>
          <a:noFill/>
        </p:spPr>
        <p:txBody>
          <a:bodyPr wrap="square" rtlCol="0">
            <a:spAutoFit/>
          </a:bodyPr>
          <a:lstStyle/>
          <a:p>
            <a:pPr marL="342900" indent="-342900">
              <a:buFont typeface="Arial" charset="0"/>
              <a:buChar char="•"/>
            </a:pPr>
            <a:r>
              <a:rPr lang="en-US" sz="2400" smtClean="0"/>
              <a:t>3</a:t>
            </a:r>
            <a:r>
              <a:rPr lang="en-US" sz="2400" dirty="0"/>
              <a:t>. </a:t>
            </a:r>
            <a:r>
              <a:rPr lang="en-US" sz="2400" dirty="0" err="1"/>
              <a:t>Comercializar</a:t>
            </a:r>
            <a:r>
              <a:rPr lang="en-US" sz="2400" dirty="0"/>
              <a:t>. El </a:t>
            </a:r>
            <a:r>
              <a:rPr lang="en-US" sz="2400" dirty="0" err="1"/>
              <a:t>conocimiento</a:t>
            </a:r>
            <a:r>
              <a:rPr lang="en-US" sz="2400" dirty="0"/>
              <a:t> </a:t>
            </a:r>
            <a:r>
              <a:rPr lang="en-US" sz="2400" dirty="0" err="1"/>
              <a:t>técnico</a:t>
            </a:r>
            <a:r>
              <a:rPr lang="en-US" sz="2400" dirty="0"/>
              <a:t> </a:t>
            </a:r>
            <a:r>
              <a:rPr lang="en-US" sz="2400" dirty="0" err="1"/>
              <a:t>está</a:t>
            </a:r>
            <a:r>
              <a:rPr lang="en-US" sz="2400" dirty="0"/>
              <a:t> </a:t>
            </a:r>
            <a:r>
              <a:rPr lang="en-US" sz="2400" dirty="0" err="1"/>
              <a:t>integrado</a:t>
            </a:r>
            <a:r>
              <a:rPr lang="en-US" sz="2400" dirty="0"/>
              <a:t> en un </a:t>
            </a:r>
            <a:r>
              <a:rPr lang="en-US" sz="2400" dirty="0" err="1"/>
              <a:t>producto</a:t>
            </a:r>
            <a:r>
              <a:rPr lang="en-US" sz="2400" dirty="0"/>
              <a:t> / </a:t>
            </a:r>
            <a:r>
              <a:rPr lang="en-US" sz="2400" dirty="0" err="1"/>
              <a:t>servicio</a:t>
            </a:r>
            <a:r>
              <a:rPr lang="en-US" sz="2400" dirty="0"/>
              <a:t> / software a </a:t>
            </a:r>
            <a:r>
              <a:rPr lang="en-US" sz="2400" dirty="0" err="1"/>
              <a:t>través</a:t>
            </a:r>
            <a:r>
              <a:rPr lang="en-US" sz="2400" dirty="0"/>
              <a:t> del </a:t>
            </a:r>
            <a:r>
              <a:rPr lang="en-US" sz="2400" dirty="0" err="1"/>
              <a:t>acto</a:t>
            </a:r>
            <a:r>
              <a:rPr lang="en-US" sz="2400" dirty="0"/>
              <a:t> de </a:t>
            </a:r>
            <a:r>
              <a:rPr lang="en-US" sz="2400" dirty="0" err="1"/>
              <a:t>diseño</a:t>
            </a:r>
            <a:r>
              <a:rPr lang="en-US" sz="2400" dirty="0"/>
              <a:t>. En </a:t>
            </a:r>
            <a:r>
              <a:rPr lang="en-US" sz="2400" dirty="0" err="1"/>
              <a:t>una</a:t>
            </a:r>
            <a:r>
              <a:rPr lang="en-US" sz="2400" dirty="0"/>
              <a:t> </a:t>
            </a:r>
            <a:r>
              <a:rPr lang="en-US" sz="2400" dirty="0" err="1"/>
              <a:t>empresa</a:t>
            </a:r>
            <a:r>
              <a:rPr lang="en-US" sz="2400" dirty="0"/>
              <a:t>, los </a:t>
            </a:r>
            <a:r>
              <a:rPr lang="en-US" sz="2400" dirty="0" err="1"/>
              <a:t>ingenieros</a:t>
            </a:r>
            <a:r>
              <a:rPr lang="en-US" sz="2400" dirty="0"/>
              <a:t> </a:t>
            </a:r>
            <a:r>
              <a:rPr lang="en-US" sz="2400" dirty="0" err="1"/>
              <a:t>utilizan</a:t>
            </a:r>
            <a:r>
              <a:rPr lang="en-US" sz="2400" dirty="0"/>
              <a:t> el </a:t>
            </a:r>
            <a:r>
              <a:rPr lang="en-US" sz="2400" dirty="0" err="1"/>
              <a:t>conocimiento</a:t>
            </a:r>
            <a:r>
              <a:rPr lang="en-US" sz="2400" dirty="0"/>
              <a:t> </a:t>
            </a:r>
            <a:r>
              <a:rPr lang="en-US" sz="2400" dirty="0" err="1"/>
              <a:t>tecnológico</a:t>
            </a:r>
            <a:r>
              <a:rPr lang="en-US" sz="2400" dirty="0"/>
              <a:t> para </a:t>
            </a:r>
            <a:r>
              <a:rPr lang="en-US" sz="2400" dirty="0" err="1"/>
              <a:t>desarrollar</a:t>
            </a:r>
            <a:r>
              <a:rPr lang="en-US" sz="2400" dirty="0"/>
              <a:t> y </a:t>
            </a:r>
            <a:r>
              <a:rPr lang="en-US" sz="2400" dirty="0" err="1"/>
              <a:t>diseñar</a:t>
            </a:r>
            <a:r>
              <a:rPr lang="en-US" sz="2400" dirty="0"/>
              <a:t> </a:t>
            </a:r>
            <a:r>
              <a:rPr lang="en-US" sz="2400" dirty="0" err="1"/>
              <a:t>nuevos</a:t>
            </a:r>
            <a:r>
              <a:rPr lang="en-US" sz="2400" dirty="0"/>
              <a:t> </a:t>
            </a:r>
            <a:r>
              <a:rPr lang="en-US" sz="2400" dirty="0" err="1"/>
              <a:t>productos</a:t>
            </a:r>
            <a:r>
              <a:rPr lang="en-US" sz="2400" dirty="0"/>
              <a:t>, </a:t>
            </a:r>
            <a:r>
              <a:rPr lang="en-US" sz="2400" dirty="0" err="1"/>
              <a:t>servicios</a:t>
            </a:r>
            <a:r>
              <a:rPr lang="en-US" sz="2400" dirty="0"/>
              <a:t> o </a:t>
            </a:r>
            <a:r>
              <a:rPr lang="en-US" sz="2400" dirty="0" err="1"/>
              <a:t>procesos</a:t>
            </a:r>
            <a:r>
              <a:rPr lang="en-US" sz="2400" dirty="0"/>
              <a:t> de </a:t>
            </a:r>
            <a:r>
              <a:rPr lang="en-US" sz="2400" dirty="0" err="1"/>
              <a:t>alta</a:t>
            </a:r>
            <a:r>
              <a:rPr lang="en-US" sz="2400" dirty="0"/>
              <a:t> </a:t>
            </a:r>
            <a:r>
              <a:rPr lang="en-US" sz="2400" dirty="0" err="1"/>
              <a:t>tecnología</a:t>
            </a:r>
            <a:r>
              <a:rPr lang="en-US" sz="2400" dirty="0"/>
              <a:t>. La </a:t>
            </a:r>
            <a:r>
              <a:rPr lang="en-US" sz="2400" dirty="0" err="1"/>
              <a:t>comercialización</a:t>
            </a:r>
            <a:r>
              <a:rPr lang="en-US" sz="2400" dirty="0"/>
              <a:t> </a:t>
            </a:r>
            <a:r>
              <a:rPr lang="en-US" sz="2400" dirty="0" err="1"/>
              <a:t>es</a:t>
            </a:r>
            <a:r>
              <a:rPr lang="en-US" sz="2400" dirty="0"/>
              <a:t> el </a:t>
            </a:r>
            <a:r>
              <a:rPr lang="en-US" sz="2400" dirty="0" err="1"/>
              <a:t>acto</a:t>
            </a:r>
            <a:r>
              <a:rPr lang="en-US" sz="2400" dirty="0"/>
              <a:t> de </a:t>
            </a:r>
            <a:r>
              <a:rPr lang="en-US" sz="2400" dirty="0" err="1"/>
              <a:t>conectar</a:t>
            </a:r>
            <a:r>
              <a:rPr lang="en-US" sz="2400" dirty="0"/>
              <a:t> (</a:t>
            </a:r>
            <a:r>
              <a:rPr lang="en-US" sz="2400" dirty="0" err="1"/>
              <a:t>incorporar</a:t>
            </a:r>
            <a:r>
              <a:rPr lang="en-US" sz="2400" dirty="0"/>
              <a:t>) </a:t>
            </a:r>
            <a:r>
              <a:rPr lang="en-US" sz="2400" dirty="0" err="1"/>
              <a:t>tecnología</a:t>
            </a:r>
            <a:r>
              <a:rPr lang="en-US" sz="2400" dirty="0"/>
              <a:t> a los </a:t>
            </a:r>
            <a:r>
              <a:rPr lang="en-US" sz="2400" dirty="0" err="1"/>
              <a:t>productos</a:t>
            </a:r>
            <a:r>
              <a:rPr lang="en-US" sz="2400" dirty="0"/>
              <a:t> / </a:t>
            </a:r>
            <a:r>
              <a:rPr lang="en-US" sz="2400" dirty="0" err="1"/>
              <a:t>servicios</a:t>
            </a:r>
            <a:r>
              <a:rPr lang="en-US" sz="2400" dirty="0"/>
              <a:t> / </a:t>
            </a:r>
            <a:r>
              <a:rPr lang="en-US" sz="2400" dirty="0" err="1"/>
              <a:t>procesos</a:t>
            </a:r>
            <a:r>
              <a:rPr lang="en-US" sz="2400" dirty="0"/>
              <a:t>. En los </a:t>
            </a:r>
            <a:r>
              <a:rPr lang="en-US" sz="2400" dirty="0" err="1"/>
              <a:t>procedimientos</a:t>
            </a:r>
            <a:r>
              <a:rPr lang="en-US" sz="2400" dirty="0"/>
              <a:t> de </a:t>
            </a:r>
            <a:r>
              <a:rPr lang="en-US" sz="2400" dirty="0" err="1"/>
              <a:t>desarrollo</a:t>
            </a:r>
            <a:r>
              <a:rPr lang="en-US" sz="2400" dirty="0"/>
              <a:t> de </a:t>
            </a:r>
            <a:r>
              <a:rPr lang="en-US" sz="2400" dirty="0" err="1"/>
              <a:t>productos</a:t>
            </a:r>
            <a:r>
              <a:rPr lang="en-US" sz="2400" dirty="0"/>
              <a:t> / </a:t>
            </a:r>
            <a:r>
              <a:rPr lang="en-US" sz="2400" dirty="0" err="1"/>
              <a:t>servicios</a:t>
            </a:r>
            <a:r>
              <a:rPr lang="en-US" sz="2400" dirty="0"/>
              <a:t> de </a:t>
            </a:r>
            <a:r>
              <a:rPr lang="en-US" sz="2400" dirty="0" err="1"/>
              <a:t>una</a:t>
            </a:r>
            <a:r>
              <a:rPr lang="en-US" sz="2400" dirty="0"/>
              <a:t> </a:t>
            </a:r>
            <a:r>
              <a:rPr lang="en-US" sz="2400" dirty="0" err="1"/>
              <a:t>empresa</a:t>
            </a:r>
            <a:r>
              <a:rPr lang="en-US" sz="2400" dirty="0"/>
              <a:t>, el personal </a:t>
            </a:r>
            <a:r>
              <a:rPr lang="en-US" sz="2400" dirty="0" err="1"/>
              <a:t>técnico</a:t>
            </a:r>
            <a:r>
              <a:rPr lang="en-US" sz="2400" dirty="0"/>
              <a:t> y </a:t>
            </a:r>
            <a:r>
              <a:rPr lang="en-US" sz="2400" dirty="0" err="1"/>
              <a:t>comercial</a:t>
            </a:r>
            <a:r>
              <a:rPr lang="en-US" sz="2400" dirty="0"/>
              <a:t> </a:t>
            </a:r>
            <a:r>
              <a:rPr lang="en-US" sz="2400" dirty="0" err="1"/>
              <a:t>trabaja</a:t>
            </a:r>
            <a:r>
              <a:rPr lang="en-US" sz="2400" dirty="0"/>
              <a:t> en </a:t>
            </a:r>
            <a:r>
              <a:rPr lang="en-US" sz="2400" dirty="0" err="1"/>
              <a:t>equipo</a:t>
            </a:r>
            <a:r>
              <a:rPr lang="en-US" sz="2400" dirty="0"/>
              <a:t> de </a:t>
            </a:r>
            <a:r>
              <a:rPr lang="en-US" sz="2400" dirty="0" err="1"/>
              <a:t>innovación</a:t>
            </a:r>
            <a:r>
              <a:rPr lang="en-US" sz="2400" dirty="0" smtClean="0"/>
              <a:t>.</a:t>
            </a:r>
          </a:p>
          <a:p>
            <a:pPr marL="342900" indent="-342900">
              <a:buFont typeface="Arial" charset="0"/>
              <a:buChar char="•"/>
            </a:pPr>
            <a:r>
              <a:rPr lang="en-US" sz="2400" dirty="0" smtClean="0"/>
              <a:t>4</a:t>
            </a:r>
            <a:r>
              <a:rPr lang="en-US" sz="2400" dirty="0"/>
              <a:t>. El </a:t>
            </a:r>
            <a:r>
              <a:rPr lang="en-US" sz="2400" dirty="0" err="1"/>
              <a:t>mercado</a:t>
            </a:r>
            <a:r>
              <a:rPr lang="en-US" sz="2400" dirty="0"/>
              <a:t>. </a:t>
            </a:r>
            <a:r>
              <a:rPr lang="en-US" sz="2400" dirty="0" err="1"/>
              <a:t>Una</a:t>
            </a:r>
            <a:r>
              <a:rPr lang="en-US" sz="2400" dirty="0"/>
              <a:t> </a:t>
            </a:r>
            <a:r>
              <a:rPr lang="en-US" sz="2400" dirty="0" err="1"/>
              <a:t>empresa</a:t>
            </a:r>
            <a:r>
              <a:rPr lang="en-US" sz="2400" dirty="0"/>
              <a:t> </a:t>
            </a:r>
            <a:r>
              <a:rPr lang="en-US" sz="2400" dirty="0" err="1"/>
              <a:t>compite</a:t>
            </a:r>
            <a:r>
              <a:rPr lang="en-US" sz="2400" dirty="0"/>
              <a:t> </a:t>
            </a:r>
            <a:r>
              <a:rPr lang="en-US" sz="2400" dirty="0" err="1"/>
              <a:t>vendiendo</a:t>
            </a:r>
            <a:r>
              <a:rPr lang="en-US" sz="2400" dirty="0"/>
              <a:t> </a:t>
            </a:r>
            <a:r>
              <a:rPr lang="en-US" sz="2400" dirty="0" err="1"/>
              <a:t>productos</a:t>
            </a:r>
            <a:r>
              <a:rPr lang="en-US" sz="2400" dirty="0"/>
              <a:t> / </a:t>
            </a:r>
            <a:r>
              <a:rPr lang="en-US" sz="2400" dirty="0" err="1"/>
              <a:t>servicios</a:t>
            </a:r>
            <a:r>
              <a:rPr lang="en-US" sz="2400" dirty="0"/>
              <a:t> de </a:t>
            </a:r>
            <a:r>
              <a:rPr lang="en-US" sz="2400" dirty="0" err="1"/>
              <a:t>alta</a:t>
            </a:r>
            <a:r>
              <a:rPr lang="en-US" sz="2400" dirty="0"/>
              <a:t> </a:t>
            </a:r>
            <a:r>
              <a:rPr lang="en-US" sz="2400" dirty="0" err="1"/>
              <a:t>tecnología</a:t>
            </a:r>
            <a:r>
              <a:rPr lang="en-US" sz="2400" dirty="0"/>
              <a:t> en un </a:t>
            </a:r>
            <a:r>
              <a:rPr lang="en-US" sz="2400" dirty="0" err="1"/>
              <a:t>mercado</a:t>
            </a:r>
            <a:r>
              <a:rPr lang="en-US" sz="2400" dirty="0"/>
              <a:t>, </a:t>
            </a:r>
            <a:r>
              <a:rPr lang="en-US" sz="2400" dirty="0" err="1"/>
              <a:t>obteniendo</a:t>
            </a:r>
            <a:r>
              <a:rPr lang="en-US" sz="2400" dirty="0"/>
              <a:t> </a:t>
            </a:r>
            <a:r>
              <a:rPr lang="en-US" sz="2400" dirty="0" err="1"/>
              <a:t>ingresos</a:t>
            </a:r>
            <a:r>
              <a:rPr lang="en-US" sz="2400" dirty="0"/>
              <a:t>, </a:t>
            </a:r>
            <a:r>
              <a:rPr lang="en-US" sz="2400" dirty="0" err="1"/>
              <a:t>que</a:t>
            </a:r>
            <a:r>
              <a:rPr lang="en-US" sz="2400" dirty="0"/>
              <a:t> se </a:t>
            </a:r>
            <a:r>
              <a:rPr lang="en-US" sz="2400" dirty="0" err="1"/>
              <a:t>convierten</a:t>
            </a:r>
            <a:r>
              <a:rPr lang="en-US" sz="2400" dirty="0"/>
              <a:t> en </a:t>
            </a:r>
            <a:r>
              <a:rPr lang="en-US" sz="2400" dirty="0" err="1"/>
              <a:t>ganancias</a:t>
            </a:r>
            <a:r>
              <a:rPr lang="en-US" sz="2400" dirty="0"/>
              <a:t> </a:t>
            </a:r>
            <a:r>
              <a:rPr lang="en-US" sz="2400" dirty="0" err="1"/>
              <a:t>cuando</a:t>
            </a:r>
            <a:r>
              <a:rPr lang="en-US" sz="2400" dirty="0"/>
              <a:t> los </a:t>
            </a:r>
            <a:r>
              <a:rPr lang="en-US" sz="2400" dirty="0" err="1"/>
              <a:t>precios</a:t>
            </a:r>
            <a:r>
              <a:rPr lang="en-US" sz="2400" dirty="0"/>
              <a:t> de </a:t>
            </a:r>
            <a:r>
              <a:rPr lang="en-US" sz="2400" dirty="0" err="1"/>
              <a:t>venta</a:t>
            </a:r>
            <a:r>
              <a:rPr lang="en-US" sz="2400" dirty="0"/>
              <a:t> </a:t>
            </a:r>
            <a:r>
              <a:rPr lang="en-US" sz="2400" dirty="0" err="1"/>
              <a:t>superan</a:t>
            </a:r>
            <a:r>
              <a:rPr lang="en-US" sz="2400" dirty="0"/>
              <a:t> los </a:t>
            </a:r>
            <a:r>
              <a:rPr lang="en-US" sz="2400" dirty="0" err="1"/>
              <a:t>costos</a:t>
            </a:r>
            <a:r>
              <a:rPr lang="en-US" sz="2400" dirty="0"/>
              <a:t> de </a:t>
            </a:r>
            <a:r>
              <a:rPr lang="en-US" sz="2400" dirty="0" err="1"/>
              <a:t>producción</a:t>
            </a:r>
            <a:r>
              <a:rPr lang="en-US" sz="2400" dirty="0"/>
              <a:t> de </a:t>
            </a:r>
            <a:r>
              <a:rPr lang="en-US" sz="2400" dirty="0" err="1"/>
              <a:t>productos</a:t>
            </a:r>
            <a:r>
              <a:rPr lang="en-US" sz="2400" dirty="0"/>
              <a:t> / </a:t>
            </a:r>
            <a:r>
              <a:rPr lang="en-US" sz="2400" dirty="0" err="1"/>
              <a:t>servicios</a:t>
            </a:r>
            <a:r>
              <a:rPr lang="en-US" sz="2400" dirty="0"/>
              <a:t>.</a:t>
            </a:r>
          </a:p>
        </p:txBody>
      </p:sp>
    </p:spTree>
    <p:extLst>
      <p:ext uri="{BB962C8B-B14F-4D97-AF65-F5344CB8AC3E}">
        <p14:creationId xmlns:p14="http://schemas.microsoft.com/office/powerpoint/2010/main" val="1740589614"/>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smtClean="0">
                <a:latin typeface="Arial" charset="0"/>
              </a:rPr>
              <a:t>Taller 1, Parte 2</a:t>
            </a:r>
            <a:endParaRPr lang="es-ES_tradnl" sz="4400" dirty="0">
              <a:latin typeface="Arial" charset="0"/>
            </a:endParaRPr>
          </a:p>
        </p:txBody>
      </p:sp>
    </p:spTree>
    <p:extLst>
      <p:ext uri="{BB962C8B-B14F-4D97-AF65-F5344CB8AC3E}">
        <p14:creationId xmlns:p14="http://schemas.microsoft.com/office/powerpoint/2010/main" val="207339115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1928552"/>
            <a:ext cx="10058400" cy="3940541"/>
          </a:xfrm>
        </p:spPr>
        <p:txBody>
          <a:bodyPr>
            <a:normAutofit fontScale="92500" lnSpcReduction="10000"/>
          </a:bodyPr>
          <a:lstStyle/>
          <a:p>
            <a:r>
              <a:rPr lang="en-US" sz="2400" dirty="0" err="1"/>
              <a:t>l</a:t>
            </a:r>
            <a:r>
              <a:rPr lang="en-US" sz="2400" dirty="0" err="1" smtClean="0"/>
              <a:t>orena.recalde@epn.edu.ec</a:t>
            </a:r>
            <a:endParaRPr lang="en-US" sz="2400" dirty="0" smtClean="0"/>
          </a:p>
          <a:p>
            <a:r>
              <a:rPr lang="en-US" sz="2400" dirty="0" err="1" smtClean="0"/>
              <a:t>Asistencia</a:t>
            </a:r>
            <a:r>
              <a:rPr lang="en-US" sz="2400" dirty="0" smtClean="0"/>
              <a:t> -&gt; </a:t>
            </a:r>
            <a:r>
              <a:rPr lang="en-US" sz="2400" dirty="0" err="1" smtClean="0"/>
              <a:t>Presencial</a:t>
            </a:r>
            <a:endParaRPr lang="en-US" sz="2400" dirty="0" smtClean="0"/>
          </a:p>
          <a:p>
            <a:r>
              <a:rPr lang="en-US" sz="2400" dirty="0" err="1" smtClean="0"/>
              <a:t>Horario</a:t>
            </a:r>
            <a:r>
              <a:rPr lang="en-US" sz="2400" dirty="0" smtClean="0"/>
              <a:t> de </a:t>
            </a:r>
            <a:r>
              <a:rPr lang="en-US" sz="2400" dirty="0" err="1" smtClean="0"/>
              <a:t>consulta</a:t>
            </a:r>
            <a:r>
              <a:rPr lang="en-US" sz="2400" dirty="0" smtClean="0"/>
              <a:t>: </a:t>
            </a:r>
            <a:r>
              <a:rPr lang="en-US" sz="2400" dirty="0" err="1" smtClean="0"/>
              <a:t>viernes</a:t>
            </a:r>
            <a:r>
              <a:rPr lang="en-US" sz="2400" dirty="0" smtClean="0"/>
              <a:t> 16.00 a 18.00, </a:t>
            </a:r>
            <a:r>
              <a:rPr lang="en-US" sz="2400" dirty="0" err="1" smtClean="0"/>
              <a:t>previo</a:t>
            </a:r>
            <a:r>
              <a:rPr lang="en-US" sz="2400" dirty="0" smtClean="0"/>
              <a:t> </a:t>
            </a:r>
            <a:r>
              <a:rPr lang="en-US" sz="2400" dirty="0" err="1" smtClean="0"/>
              <a:t>acuerdo</a:t>
            </a:r>
            <a:endParaRPr lang="en-US" sz="2400" dirty="0" smtClean="0"/>
          </a:p>
          <a:p>
            <a:r>
              <a:rPr lang="en-US" sz="2400" dirty="0" err="1" smtClean="0"/>
              <a:t>Asistente</a:t>
            </a:r>
            <a:r>
              <a:rPr lang="en-US" sz="2400" dirty="0" smtClean="0"/>
              <a:t>?</a:t>
            </a:r>
          </a:p>
          <a:p>
            <a:r>
              <a:rPr lang="en-US" sz="2400" dirty="0" err="1" smtClean="0"/>
              <a:t>Ingl</a:t>
            </a:r>
            <a:r>
              <a:rPr lang="es-ES" sz="2400" dirty="0" err="1" smtClean="0"/>
              <a:t>és</a:t>
            </a:r>
            <a:r>
              <a:rPr lang="es-ES" sz="2400" dirty="0" smtClean="0"/>
              <a:t>?</a:t>
            </a:r>
          </a:p>
          <a:p>
            <a:r>
              <a:rPr lang="es-ES" sz="2400" dirty="0" smtClean="0"/>
              <a:t>Opción 1: Actuación: presentación de 5 min</a:t>
            </a:r>
          </a:p>
          <a:p>
            <a:r>
              <a:rPr lang="es-ES" sz="2400" dirty="0" smtClean="0"/>
              <a:t>Short </a:t>
            </a:r>
            <a:r>
              <a:rPr lang="es-ES" sz="2400" dirty="0" err="1" smtClean="0"/>
              <a:t>Breaks</a:t>
            </a:r>
            <a:endParaRPr lang="es-ES" sz="2400" dirty="0" smtClean="0"/>
          </a:p>
          <a:p>
            <a:r>
              <a:rPr lang="es-ES" sz="2400" dirty="0" smtClean="0"/>
              <a:t>Inicio y  Fin de clase</a:t>
            </a:r>
          </a:p>
          <a:p>
            <a:r>
              <a:rPr lang="es-ES" sz="2400" dirty="0">
                <a:solidFill>
                  <a:schemeClr val="tx1"/>
                </a:solidFill>
              </a:rPr>
              <a:t>https://</a:t>
            </a:r>
            <a:r>
              <a:rPr lang="es-ES" sz="2400" dirty="0" smtClean="0">
                <a:solidFill>
                  <a:schemeClr val="tx1"/>
                </a:solidFill>
              </a:rPr>
              <a:t>github.com/lore10/I-D-i</a:t>
            </a:r>
            <a:endParaRPr lang="en-US" sz="24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a:t>
            </a:fld>
            <a:endParaRPr lang="en-US" sz="1600"/>
          </a:p>
        </p:txBody>
      </p:sp>
    </p:spTree>
    <p:extLst>
      <p:ext uri="{BB962C8B-B14F-4D97-AF65-F5344CB8AC3E}">
        <p14:creationId xmlns:p14="http://schemas.microsoft.com/office/powerpoint/2010/main" val="833410778"/>
      </p:ext>
    </p:extLst>
  </p:cSld>
  <p:clrMapOvr>
    <a:masterClrMapping/>
  </p:clrMapOvr>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33083</TotalTime>
  <Words>9846</Words>
  <Application>Microsoft Macintosh PowerPoint</Application>
  <PresentationFormat>Panorámica</PresentationFormat>
  <Paragraphs>861</Paragraphs>
  <Slides>86</Slides>
  <Notes>56</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86</vt:i4>
      </vt:variant>
    </vt:vector>
  </HeadingPairs>
  <TitlesOfParts>
    <vt:vector size="92" baseType="lpstr">
      <vt:lpstr>Calibri</vt:lpstr>
      <vt:lpstr>Calibri Light</vt:lpstr>
      <vt:lpstr>Mangal</vt:lpstr>
      <vt:lpstr>Wingdings</vt:lpstr>
      <vt:lpstr>Arial</vt:lpstr>
      <vt:lpstr>Retrospección</vt:lpstr>
      <vt:lpstr>Presentación de PowerPoint</vt:lpstr>
      <vt:lpstr>Un poco sobre mi background</vt:lpstr>
      <vt:lpstr>Presentación de PowerPoint</vt:lpstr>
      <vt:lpstr>Presentación de PowerPoint</vt:lpstr>
      <vt:lpstr>Presentación de PowerPoint</vt:lpstr>
      <vt:lpstr>Evaluación</vt:lpstr>
      <vt:lpstr>El lado práctico de la Investigación</vt:lpstr>
      <vt:lpstr>Proyecto final</vt:lpstr>
      <vt:lpstr>Indicaciones Generales</vt:lpstr>
      <vt:lpstr>Bibliografía</vt:lpstr>
      <vt:lpstr>Presentación de PowerPoint</vt:lpstr>
      <vt:lpstr>Presentación de PowerPoint</vt:lpstr>
      <vt:lpstr>Organizaciones de I + D  y categorías de investigación</vt:lpstr>
      <vt:lpstr>Introducción</vt:lpstr>
      <vt:lpstr>Introducción</vt:lpstr>
      <vt:lpstr>Introducción</vt:lpstr>
      <vt:lpstr>UNA PERSPECTIVA SOBRE LA GESTIÓN DE I + D</vt:lpstr>
      <vt:lpstr>UNA PERSPECTIVA SOBRE LA GESTIÓN DE I + D</vt:lpstr>
      <vt:lpstr>UNA PERSPECTIVA SOBRE LA GESTIÓN DE I + D</vt:lpstr>
      <vt:lpstr>UNA PERSPECTIVA SOBRE LA GESTIÓN DE I + D</vt:lpstr>
      <vt:lpstr>¿QUÉ ES LA INVESTIGACIÓN Y EL DESARROLLO?</vt:lpstr>
      <vt:lpstr>Presentación de PowerPoint</vt:lpstr>
      <vt:lpstr>¿QUÉ ES LA INVESTIGACIÓN Y EL DESARROLLO?</vt:lpstr>
      <vt:lpstr>Presentación de PowerPoint</vt:lpstr>
      <vt:lpstr>Presentación de PowerPoint</vt:lpstr>
      <vt:lpstr>Presentación de PowerPoint</vt:lpstr>
      <vt:lpstr>¿QUÉ INVESTIGAR?</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Elementos necesarios para una organización de I + D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Creación de una organización de I + D productiva y eficaz</vt:lpstr>
      <vt:lpstr>Presentación de PowerPoint</vt:lpstr>
      <vt:lpstr>Presentación de PowerPoint</vt:lpstr>
      <vt:lpstr>Presentación de PowerPoint</vt:lpstr>
      <vt:lpstr>Presentación de PowerPoint</vt:lpstr>
      <vt:lpstr>Presentación de PowerPoint</vt:lpstr>
      <vt:lpstr>La Innovación en Organizaciones I+D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Taller 1, Parte 1</vt:lpstr>
      <vt:lpstr>Presentación de PowerPoint</vt:lpstr>
      <vt:lpstr>Presentación de PowerPoint</vt:lpstr>
      <vt:lpstr>Presentación de PowerPoint</vt:lpstr>
      <vt:lpstr>Presentación de PowerPoint</vt:lpstr>
      <vt:lpstr>Taller 1, Parte 2</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285</cp:revision>
  <dcterms:created xsi:type="dcterms:W3CDTF">2018-09-05T16:34:01Z</dcterms:created>
  <dcterms:modified xsi:type="dcterms:W3CDTF">2019-04-30T22:21:01Z</dcterms:modified>
</cp:coreProperties>
</file>